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2" r:id="rId2"/>
    <p:sldMasterId id="2147483744" r:id="rId3"/>
  </p:sldMasterIdLst>
  <p:notesMasterIdLst>
    <p:notesMasterId r:id="rId33"/>
  </p:notesMasterIdLst>
  <p:handoutMasterIdLst>
    <p:handoutMasterId r:id="rId34"/>
  </p:handoutMasterIdLst>
  <p:sldIdLst>
    <p:sldId id="362" r:id="rId4"/>
    <p:sldId id="371" r:id="rId5"/>
    <p:sldId id="365" r:id="rId6"/>
    <p:sldId id="366" r:id="rId7"/>
    <p:sldId id="413" r:id="rId8"/>
    <p:sldId id="414" r:id="rId9"/>
    <p:sldId id="397" r:id="rId10"/>
    <p:sldId id="405" r:id="rId11"/>
    <p:sldId id="339" r:id="rId12"/>
    <p:sldId id="398" r:id="rId13"/>
    <p:sldId id="270" r:id="rId14"/>
    <p:sldId id="410" r:id="rId15"/>
    <p:sldId id="407" r:id="rId16"/>
    <p:sldId id="408" r:id="rId17"/>
    <p:sldId id="364" r:id="rId18"/>
    <p:sldId id="370" r:id="rId19"/>
    <p:sldId id="280" r:id="rId20"/>
    <p:sldId id="403" r:id="rId21"/>
    <p:sldId id="402" r:id="rId22"/>
    <p:sldId id="412" r:id="rId23"/>
    <p:sldId id="275" r:id="rId24"/>
    <p:sldId id="396" r:id="rId25"/>
    <p:sldId id="395" r:id="rId26"/>
    <p:sldId id="400" r:id="rId27"/>
    <p:sldId id="379" r:id="rId28"/>
    <p:sldId id="330" r:id="rId29"/>
    <p:sldId id="411" r:id="rId30"/>
    <p:sldId id="404" r:id="rId31"/>
    <p:sldId id="271" r:id="rId32"/>
  </p:sldIdLst>
  <p:sldSz cx="9144000" cy="6858000" type="screen4x3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0" autoAdjust="0"/>
    <p:restoredTop sz="94660"/>
  </p:normalViewPr>
  <p:slideViewPr>
    <p:cSldViewPr>
      <p:cViewPr varScale="1">
        <p:scale>
          <a:sx n="107" d="100"/>
          <a:sy n="107" d="100"/>
        </p:scale>
        <p:origin x="1578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194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3"/>
            <a:ext cx="4033943" cy="351155"/>
          </a:xfrm>
          <a:prstGeom prst="rect">
            <a:avLst/>
          </a:prstGeom>
        </p:spPr>
        <p:txBody>
          <a:bodyPr vert="horz" lIns="92142" tIns="46070" rIns="92142" bIns="4607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550" y="3"/>
            <a:ext cx="4033943" cy="351155"/>
          </a:xfrm>
          <a:prstGeom prst="rect">
            <a:avLst/>
          </a:prstGeom>
        </p:spPr>
        <p:txBody>
          <a:bodyPr vert="horz" lIns="92142" tIns="46070" rIns="92142" bIns="46070" rtlCol="0"/>
          <a:lstStyle>
            <a:lvl1pPr algn="r">
              <a:defRPr sz="1100"/>
            </a:lvl1pPr>
          </a:lstStyle>
          <a:p>
            <a:fld id="{04B733F6-EF15-4C5A-8890-C2B688C3A7A2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6670325"/>
            <a:ext cx="4033943" cy="351155"/>
          </a:xfrm>
          <a:prstGeom prst="rect">
            <a:avLst/>
          </a:prstGeom>
        </p:spPr>
        <p:txBody>
          <a:bodyPr vert="horz" lIns="92142" tIns="46070" rIns="92142" bIns="4607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550" y="6670325"/>
            <a:ext cx="4033943" cy="351155"/>
          </a:xfrm>
          <a:prstGeom prst="rect">
            <a:avLst/>
          </a:prstGeom>
        </p:spPr>
        <p:txBody>
          <a:bodyPr vert="horz" lIns="92142" tIns="46070" rIns="92142" bIns="46070" rtlCol="0" anchor="b"/>
          <a:lstStyle>
            <a:lvl1pPr algn="r">
              <a:defRPr sz="1100"/>
            </a:lvl1pPr>
          </a:lstStyle>
          <a:p>
            <a:fld id="{4E85D4FF-A0DD-44FF-B36C-5D313261E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64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4"/>
            <a:ext cx="4033729" cy="351473"/>
          </a:xfrm>
          <a:prstGeom prst="rect">
            <a:avLst/>
          </a:prstGeom>
        </p:spPr>
        <p:txBody>
          <a:bodyPr vert="horz" lIns="90762" tIns="45381" rIns="90762" bIns="45381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776" y="4"/>
            <a:ext cx="4033729" cy="351473"/>
          </a:xfrm>
          <a:prstGeom prst="rect">
            <a:avLst/>
          </a:prstGeom>
        </p:spPr>
        <p:txBody>
          <a:bodyPr vert="horz" lIns="90762" tIns="45381" rIns="90762" bIns="45381" rtlCol="0"/>
          <a:lstStyle>
            <a:lvl1pPr algn="r">
              <a:defRPr sz="1100"/>
            </a:lvl1pPr>
          </a:lstStyle>
          <a:p>
            <a:fld id="{710BFDA2-E18E-4FEB-BD4F-19C941389D13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527050"/>
            <a:ext cx="35115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2" tIns="45381" rIns="90762" bIns="453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236" y="3336614"/>
            <a:ext cx="7446640" cy="3160077"/>
          </a:xfrm>
          <a:prstGeom prst="rect">
            <a:avLst/>
          </a:prstGeom>
        </p:spPr>
        <p:txBody>
          <a:bodyPr vert="horz" lIns="90762" tIns="45381" rIns="90762" bIns="453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6670039"/>
            <a:ext cx="4033729" cy="351473"/>
          </a:xfrm>
          <a:prstGeom prst="rect">
            <a:avLst/>
          </a:prstGeom>
        </p:spPr>
        <p:txBody>
          <a:bodyPr vert="horz" lIns="90762" tIns="45381" rIns="90762" bIns="45381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776" y="6670039"/>
            <a:ext cx="4033729" cy="351473"/>
          </a:xfrm>
          <a:prstGeom prst="rect">
            <a:avLst/>
          </a:prstGeom>
        </p:spPr>
        <p:txBody>
          <a:bodyPr vert="horz" lIns="90762" tIns="45381" rIns="90762" bIns="45381" rtlCol="0" anchor="b"/>
          <a:lstStyle>
            <a:lvl1pPr algn="r">
              <a:defRPr sz="1100"/>
            </a:lvl1pPr>
          </a:lstStyle>
          <a:p>
            <a:fld id="{1DFED278-0DF6-4DB1-859C-24551C446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32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38B3-1B6D-4075-934B-F5791D190821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CA376-D05C-438D-A84C-9F33247C42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04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78921-35F2-490A-9C14-8CA1F63807DE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98374-3B9D-4808-8E47-EE68EB88AC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2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0BB5-C38D-43E4-B2DD-B2F3FD4B8F50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6EBCB-738B-4EAE-A4F5-DD26B845A4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03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0B85AF9-D09F-4C0A-927E-72480BBDFF9D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378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3238" y="6508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DEDF7A22-D0CD-4E47-8E95-394F41553F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25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1737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E983F1D-86C8-42E3-B74D-5553BA9D2593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173788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89700" y="617378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6472F0D-7751-490F-95B3-D7420F4FCB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04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7945561-911C-4099-8A7F-71D45A036605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3891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4123994B-270E-46AB-80EF-5EF28B1441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65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A8330FB-7B3B-4F81-80E3-F08762C0275B}" type="datetime1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692510C1-E7D9-49EA-B237-973B030A1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394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709076-B1EC-4E72-9AC4-E74551107EC4}" type="datetime1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DC0998-EE24-4295-B1FE-DC0170CE3D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13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9C3099-ABD4-4AFC-94E9-BBDD1A54B054}" type="datetime1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3C7B5-7CA0-4CA1-AB40-CADBC70C30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237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AA1A0B3-31DE-4FC7-8E15-0C0D6672F99B}" type="datetime1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6713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D6D95DE-2384-4BEC-B163-557E94C4E4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22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22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9CAC070-BCEA-47CE-8D50-1E0C7AF18779}" type="datetime1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3891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595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23106566-E35F-4A5D-89D4-965F13147C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27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A021E9-000A-4901-A4A3-AEC5F544E12E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4C1073-67C1-4F08-B7AE-9F81E04EC2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4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E003BF-F3A5-4EE6-BD67-BB251AE3D93B}" type="datetime1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21C26-F7ED-4AF1-984A-DF9CEB11BA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65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897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F2EAF184-7128-4251-B6CC-769DDEB4CEA0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8970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6AD761B-6507-42AF-8FA5-7743F8F4E3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0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46C6EA-8984-407D-A2A2-C2FAE5C90421}" type="datetime1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9716A8-D924-42CA-AAED-0578A2D779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521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155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5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16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8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08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39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96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CE8E9-4E8A-47D9-A3E1-39F82E24FB94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DD294-FF06-4A59-BFFD-B1129B34D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18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1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48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42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09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53849-DB5C-4113-8020-E68642BF2EE5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F13E7-F3F7-4772-9CD8-048861A35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4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9C4DB-5FE6-4251-8C17-F661C0775E0F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2DD1-4B7D-49A5-AC04-EEDE8E0121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06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44B2B-04C3-43CE-8C9D-1A09B7EDF199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8A546-B84B-4B1E-BC29-818A5F175F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5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99035-1122-47B2-99C8-016257EDE483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93D1-095A-42D3-848A-59C4BACD0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0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7EEEC-917A-48EC-B50A-C2227FDE0ADD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7A329-0DEA-4086-83D1-58F8FCE4C2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97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B2AF7-7C4E-4C58-8EC4-81EFF779AD9B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F00E4-16C8-4F02-9E58-9F7C83BE745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5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802BF33-61F2-491C-87B6-6C280AA930F4}" type="datetime1">
              <a:rPr lang="en-US" smtClean="0">
                <a:solidFill>
                  <a:srgbClr val="000000"/>
                </a:solidFill>
              </a:rPr>
              <a:t>2/17/2026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336811E-9FB4-4CFD-A5AA-3C867318BF53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7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81DE7DF-E108-417C-8D18-BF02105E35B2}" type="datetime1">
              <a:rPr lang="en-US" smtClean="0">
                <a:ea typeface="MS PGothic" pitchFamily="34" charset="-128"/>
              </a:rPr>
              <a:t>2/17/2026</a:t>
            </a:fld>
            <a:endParaRPr 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6A03115-AAFA-4F7D-B223-BB8AB2F0C53F}" type="slidenum">
              <a:rPr lang="en-US" smtClean="0">
                <a:ea typeface="MS PGothic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MS PGothic" pitchFamily="34" charset="-128"/>
            </a:endParaRPr>
          </a:p>
        </p:txBody>
      </p:sp>
      <p:pic>
        <p:nvPicPr>
          <p:cNvPr id="1031" name="Picture 7" descr="1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40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10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pitchFamily="-110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91178-10B3-42C8-AACE-C9683DA3E3E1}" type="datetimeFigureOut">
              <a:rPr lang="en-US" smtClean="0"/>
              <a:t>2/17/2026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F1090-1AA9-4723-B9F5-3319C192E4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95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hs.tamu.edu/mental-health/career-counseling.html" TargetMode="External"/><Relationship Id="rId2" Type="http://schemas.openxmlformats.org/officeDocument/2006/relationships/hyperlink" Target="https://careercenter.tamu.edu/events/career-fairs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center.tamu.edu/about/meet-the-team" TargetMode="External"/><Relationship Id="rId2" Type="http://schemas.openxmlformats.org/officeDocument/2006/relationships/hyperlink" Target="https://uhs.tamu.edu/mental-health/career-counseling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areercenter.tamu.edu/current-students/networking-and-linkedin" TargetMode="External"/><Relationship Id="rId5" Type="http://schemas.openxmlformats.org/officeDocument/2006/relationships/hyperlink" Target="https://careercenter.tamu.edu/current-students/find-an-internship-job" TargetMode="External"/><Relationship Id="rId4" Type="http://schemas.openxmlformats.org/officeDocument/2006/relationships/hyperlink" Target="https://careercenter.tamu.edu/current-students/resource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center.tamu.edu/about/meet-the-team" TargetMode="External"/><Relationship Id="rId7" Type="http://schemas.openxmlformats.org/officeDocument/2006/relationships/hyperlink" Target="https://careercenter.tamu.edu/current-students/networking-and-linkedin" TargetMode="External"/><Relationship Id="rId2" Type="http://schemas.openxmlformats.org/officeDocument/2006/relationships/hyperlink" Target="https://uhs.tamu.edu/mental-health/career-counseling.html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careercenter.tamu.edu/current-students/find-an-internship-job" TargetMode="External"/><Relationship Id="rId5" Type="http://schemas.openxmlformats.org/officeDocument/2006/relationships/hyperlink" Target="https://careercenter.tamu.edu/current-students/resources" TargetMode="External"/><Relationship Id="rId4" Type="http://schemas.openxmlformats.org/officeDocument/2006/relationships/hyperlink" Target="https://opsa.tamu.edu/contact/index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ps.tamu.edu/career-counseli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11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67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73C5-54A9-4728-B3A3-32D6902CA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B14D7B2-D39D-43A4-B150-F5E9453B6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2453" cy="689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03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722" y="-76200"/>
            <a:ext cx="9961322" cy="747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1293800"/>
            <a:ext cx="241439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/>
              <a:t>A JOB DESCRIPTION</a:t>
            </a:r>
          </a:p>
          <a:p>
            <a:pPr algn="ctr"/>
            <a:endParaRPr lang="en-US" sz="1350" b="1" dirty="0"/>
          </a:p>
          <a:p>
            <a:pPr algn="ctr"/>
            <a:r>
              <a:rPr lang="en-US" sz="1350" b="1" dirty="0"/>
              <a:t>IS  AN ORGANIZATION’S</a:t>
            </a:r>
          </a:p>
          <a:p>
            <a:pPr algn="ctr"/>
            <a:endParaRPr lang="en-US" sz="1350" b="1" dirty="0"/>
          </a:p>
          <a:p>
            <a:pPr algn="ctr"/>
            <a:r>
              <a:rPr lang="en-US" sz="1500" b="1" dirty="0"/>
              <a:t>RECIPE FOR SUCCESS </a:t>
            </a:r>
          </a:p>
          <a:p>
            <a:pPr algn="ctr"/>
            <a:endParaRPr lang="en-US" sz="1350" b="1" dirty="0"/>
          </a:p>
          <a:p>
            <a:pPr algn="ctr"/>
            <a:r>
              <a:rPr lang="en-US" sz="1350" b="1" dirty="0"/>
              <a:t>FOR THAT SPECIFIC JOB.</a:t>
            </a:r>
          </a:p>
          <a:p>
            <a:pPr algn="ctr"/>
            <a:endParaRPr lang="en-US" sz="1350" b="1" dirty="0"/>
          </a:p>
          <a:p>
            <a:pPr algn="ctr"/>
            <a:endParaRPr lang="en-US" sz="1350" b="1" dirty="0"/>
          </a:p>
          <a:p>
            <a:r>
              <a:rPr lang="en-US" sz="1350" b="1" dirty="0"/>
              <a:t>A JOB DESCRIPTION IDENTIFIES</a:t>
            </a:r>
          </a:p>
          <a:p>
            <a:endParaRPr lang="en-US" sz="1350" b="1" dirty="0"/>
          </a:p>
          <a:p>
            <a:r>
              <a:rPr lang="en-US" sz="1350" b="1" dirty="0"/>
              <a:t>  - REQUIRED INGREDIENTS</a:t>
            </a:r>
          </a:p>
          <a:p>
            <a:endParaRPr lang="en-US" sz="1350" b="1" dirty="0"/>
          </a:p>
          <a:p>
            <a:r>
              <a:rPr lang="en-US" sz="1350" b="1" dirty="0"/>
              <a:t>  - HOW MUCH IS REQUIRED</a:t>
            </a:r>
          </a:p>
          <a:p>
            <a:endParaRPr lang="en-US" sz="1350" b="1" dirty="0"/>
          </a:p>
          <a:p>
            <a:r>
              <a:rPr lang="en-US" sz="1350" b="1" dirty="0"/>
              <a:t>  - AND HOW THEY WANT YOU</a:t>
            </a:r>
          </a:p>
          <a:p>
            <a:r>
              <a:rPr lang="en-US" sz="1350" b="1" dirty="0"/>
              <a:t>       TO BE PREPARED </a:t>
            </a:r>
          </a:p>
          <a:p>
            <a:endParaRPr lang="en-US" sz="1350" b="1" dirty="0"/>
          </a:p>
          <a:p>
            <a:r>
              <a:rPr lang="en-US" sz="1350" b="1" dirty="0"/>
              <a:t>  FOR THE WORK REQUIRED</a:t>
            </a:r>
          </a:p>
        </p:txBody>
      </p:sp>
    </p:spTree>
    <p:extLst>
      <p:ext uri="{BB962C8B-B14F-4D97-AF65-F5344CB8AC3E}">
        <p14:creationId xmlns:p14="http://schemas.microsoft.com/office/powerpoint/2010/main" val="63778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E888CC-CF37-CBD7-CEFE-B3350F9A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95" y="-304800"/>
            <a:ext cx="1212426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5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CFD45-93D5-4150-8E8D-473F29581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DAD31B5-9D0C-4D4C-84BC-AD746AB9F2CD}"/>
              </a:ext>
            </a:extLst>
          </p:cNvPr>
          <p:cNvCxnSpPr>
            <a:cxnSpLocks/>
          </p:cNvCxnSpPr>
          <p:nvPr/>
        </p:nvCxnSpPr>
        <p:spPr>
          <a:xfrm flipV="1">
            <a:off x="6566171" y="1555407"/>
            <a:ext cx="742851" cy="1694847"/>
          </a:xfrm>
          <a:prstGeom prst="straightConnector1">
            <a:avLst/>
          </a:prstGeom>
          <a:ln w="1397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3AFCFB7-B662-44DE-8FEA-F3CC7A4330B8}"/>
              </a:ext>
            </a:extLst>
          </p:cNvPr>
          <p:cNvSpPr txBox="1"/>
          <p:nvPr/>
        </p:nvSpPr>
        <p:spPr>
          <a:xfrm>
            <a:off x="3334156" y="3031383"/>
            <a:ext cx="33633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cap="small" dirty="0"/>
              <a:t>Have you explored the wealth of information</a:t>
            </a:r>
          </a:p>
          <a:p>
            <a:r>
              <a:rPr lang="en-US" sz="1350" b="1" cap="small" dirty="0"/>
              <a:t>Hidden under the resources link?</a:t>
            </a:r>
          </a:p>
        </p:txBody>
      </p:sp>
    </p:spTree>
    <p:extLst>
      <p:ext uri="{BB962C8B-B14F-4D97-AF65-F5344CB8AC3E}">
        <p14:creationId xmlns:p14="http://schemas.microsoft.com/office/powerpoint/2010/main" val="1222690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59F76-0E13-4EE6-91B1-B6E966CB7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1535" y="85725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66E27-D528-48CD-9556-D486DB133FB0}"/>
              </a:ext>
            </a:extLst>
          </p:cNvPr>
          <p:cNvSpPr txBox="1"/>
          <p:nvPr/>
        </p:nvSpPr>
        <p:spPr>
          <a:xfrm>
            <a:off x="6524368" y="1586299"/>
            <a:ext cx="2619632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Jobs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Link provides postings from Employers specifically posting jobs that are seeking to Hire Students or Former Students</a:t>
            </a:r>
          </a:p>
          <a:p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Employers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Link identifies  4,100+ Organizations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directly with the TAMU Career Center to find the talent and experience to build their Teams</a:t>
            </a:r>
          </a:p>
          <a:p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Resources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Link provides a platform for multiple resources specifically selected to help Aggie Careers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MOCK INTERVIEWS          Practice Interviews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FINDER                 Identify Career Interests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EXPLORER             Explore Job Descriptions 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SIGI3 ASSESSMENT            Career Assessment Tool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INSIDER INFO       Industry &amp; Career Guides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FIRSTHAND	                    Insider Info and Tips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 CENTER VIDEOS    Our YouTube collection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GOINGLOBAL                      US City and International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Resources and H1B database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CAREERSHIFT	              More Resources Than Linkedin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+ Provides e-mail and Phone#s</a:t>
            </a:r>
          </a:p>
        </p:txBody>
      </p:sp>
    </p:spTree>
    <p:extLst>
      <p:ext uri="{BB962C8B-B14F-4D97-AF65-F5344CB8AC3E}">
        <p14:creationId xmlns:p14="http://schemas.microsoft.com/office/powerpoint/2010/main" val="218835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68179" y="2138144"/>
            <a:ext cx="5057775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CO-OP Orientation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Resume Writing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How to “Work” Career Fairs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Job &amp; Internship Search Strategies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Behavioral Interviewing Skills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Mock Interviews &amp; Interview Coaching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The Company Visit Interview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Salary Evaluation/Negotiation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Business Ethics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Dress for Success &amp; Dining Etiquette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Federal Employment Forum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Applying to Graduate School</a:t>
            </a:r>
          </a:p>
          <a:p>
            <a:pPr marL="342900">
              <a:lnSpc>
                <a:spcPct val="90000"/>
              </a:lnSpc>
              <a:buClr>
                <a:srgbClr val="50000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altLang="en-US" sz="2200" b="1" dirty="0"/>
              <a:t>I’ve Got the Job!  Now What??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58149" y="857250"/>
            <a:ext cx="5285850" cy="836923"/>
            <a:chOff x="3449637" y="1544664"/>
            <a:chExt cx="6692900" cy="1594259"/>
          </a:xfrm>
        </p:grpSpPr>
        <p:sp>
          <p:nvSpPr>
            <p:cNvPr id="3" name="Rectangle 2"/>
            <p:cNvSpPr/>
            <p:nvPr/>
          </p:nvSpPr>
          <p:spPr>
            <a:xfrm>
              <a:off x="3449637" y="1544664"/>
              <a:ext cx="6692900" cy="1391691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3462337" y="1813360"/>
              <a:ext cx="6680200" cy="13255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300" dirty="0">
                  <a:solidFill>
                    <a:schemeClr val="bg1"/>
                  </a:solidFill>
                </a:rPr>
                <a:t>Career Education Workshops</a:t>
              </a:r>
            </a:p>
            <a:p>
              <a:pPr algn="ctr"/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7" name="Picture 8" descr="klinger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3858149" cy="514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345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14447" y="1828800"/>
            <a:ext cx="50577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Air Jobs			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err="1">
                <a:cs typeface="Times New Roman" panose="02020603050405020304" pitchFamily="18" charset="0"/>
              </a:rPr>
              <a:t>CareerShift</a:t>
            </a:r>
            <a:r>
              <a:rPr lang="en-US" sz="2000" b="1" kern="0" dirty="0">
                <a:cs typeface="Times New Roman" panose="02020603050405020304" pitchFamily="18" charset="0"/>
              </a:rPr>
              <a:t> 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Eco Jobs			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Going Global 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Internships.com 		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Internships USA 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altLang="en-US" sz="2000" b="1" kern="0" dirty="0">
                <a:cs typeface="Times New Roman" panose="02020603050405020304" pitchFamily="18" charset="0"/>
              </a:rPr>
              <a:t>Virtual Mock Interview </a:t>
            </a:r>
            <a:r>
              <a:rPr lang="en-US" sz="2000" b="1" kern="0" dirty="0">
                <a:cs typeface="Times New Roman" panose="02020603050405020304" pitchFamily="18" charset="0"/>
              </a:rPr>
              <a:t>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err="1">
                <a:cs typeface="Times New Roman" panose="02020603050405020304" pitchFamily="18" charset="0"/>
              </a:rPr>
              <a:t>Jobweb</a:t>
            </a:r>
            <a:r>
              <a:rPr lang="en-US" sz="2000" b="1" kern="0" dirty="0">
                <a:cs typeface="Times New Roman" panose="02020603050405020304" pitchFamily="18" charset="0"/>
              </a:rPr>
              <a:t> 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Oil &amp; Gas Journal	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SIGI</a:t>
            </a:r>
            <a:r>
              <a:rPr lang="en-US" sz="2000" b="1" kern="0" baseline="30000" dirty="0">
                <a:cs typeface="Times New Roman" panose="02020603050405020304" pitchFamily="18" charset="0"/>
              </a:rPr>
              <a:t>3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Sports Job Board			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 err="1">
                <a:cs typeface="Times New Roman" panose="02020603050405020304" pitchFamily="18" charset="0"/>
              </a:rPr>
              <a:t>UniWorld</a:t>
            </a:r>
            <a:endParaRPr lang="en-US" sz="2000" b="1" kern="0" dirty="0">
              <a:cs typeface="Times New Roman" panose="02020603050405020304" pitchFamily="18" charset="0"/>
            </a:endParaRP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Vault	(Career Insider)	</a:t>
            </a:r>
            <a:br>
              <a:rPr lang="en-US" sz="2000" b="1" kern="0" dirty="0">
                <a:cs typeface="Times New Roman" panose="02020603050405020304" pitchFamily="18" charset="0"/>
              </a:rPr>
            </a:br>
            <a:r>
              <a:rPr lang="en-US" sz="2000" b="1" kern="0" dirty="0">
                <a:cs typeface="Times New Roman" panose="02020603050405020304" pitchFamily="18" charset="0"/>
              </a:rPr>
              <a:t>WetFeet.com</a:t>
            </a:r>
          </a:p>
          <a:p>
            <a:pPr marL="257175" indent="-257175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en-US" sz="2000" b="1" kern="0" dirty="0">
                <a:cs typeface="Times New Roman" panose="02020603050405020304" pitchFamily="18" charset="0"/>
              </a:rPr>
              <a:t>Washington Information Directory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58149" y="857250"/>
            <a:ext cx="5314074" cy="851067"/>
            <a:chOff x="3449637" y="1544664"/>
            <a:chExt cx="6728636" cy="1621201"/>
          </a:xfrm>
        </p:grpSpPr>
        <p:sp>
          <p:nvSpPr>
            <p:cNvPr id="3" name="Rectangle 2"/>
            <p:cNvSpPr/>
            <p:nvPr/>
          </p:nvSpPr>
          <p:spPr>
            <a:xfrm>
              <a:off x="3449637" y="1544664"/>
              <a:ext cx="6692900" cy="1391691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3498073" y="1840303"/>
              <a:ext cx="6680200" cy="132556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000" dirty="0">
                  <a:solidFill>
                    <a:schemeClr val="bg1"/>
                  </a:solidFill>
                </a:rPr>
                <a:t>Career Development Websites</a:t>
              </a:r>
            </a:p>
            <a:p>
              <a:pPr algn="ctr"/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434" name="Picture 2" descr="A young man working on a laptop while seated on a ledge in a city during suns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1" t="711" r="23201" b="3289"/>
          <a:stretch/>
        </p:blipFill>
        <p:spPr bwMode="auto">
          <a:xfrm>
            <a:off x="-28575" y="857250"/>
            <a:ext cx="389675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07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images.unsplash.com/photo-1512615199361-5c7a110a8d11?dpr=1&amp;auto=format&amp;fit=crop&amp;w=1000&amp;q=80&amp;cs=tinysrgb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" t="39596" r="-43" b="25459"/>
          <a:stretch/>
        </p:blipFill>
        <p:spPr bwMode="auto">
          <a:xfrm>
            <a:off x="0" y="857250"/>
            <a:ext cx="9153525" cy="21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822" y="3440047"/>
            <a:ext cx="8193881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Advises students to be competitive candidates when applying to professional schools:</a:t>
            </a:r>
          </a:p>
          <a:p>
            <a:pPr lvl="1">
              <a:lnSpc>
                <a:spcPct val="90000"/>
              </a:lnSpc>
              <a:buClr>
                <a:srgbClr val="500000"/>
              </a:buClr>
              <a:buSzPct val="75000"/>
            </a:pPr>
            <a:endParaRPr lang="en-US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731169" y="2603124"/>
            <a:ext cx="5691188" cy="836923"/>
            <a:chOff x="3449637" y="1544664"/>
            <a:chExt cx="7588250" cy="1594259"/>
          </a:xfrm>
        </p:grpSpPr>
        <p:sp>
          <p:nvSpPr>
            <p:cNvPr id="3" name="Rectangle 2"/>
            <p:cNvSpPr/>
            <p:nvPr/>
          </p:nvSpPr>
          <p:spPr>
            <a:xfrm>
              <a:off x="3449637" y="1544664"/>
              <a:ext cx="7588250" cy="1391691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3462337" y="1813360"/>
              <a:ext cx="7575550" cy="13255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Professional School Advising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04925" y="3879289"/>
            <a:ext cx="6543675" cy="203132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Medical 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Dental 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Physical Therapy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Physician Assistant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endParaRPr lang="en-US" dirty="0"/>
          </a:p>
          <a:p>
            <a:pPr marL="728663" lvl="1" indent="-385763">
              <a:buFont typeface="Arial" panose="020B0604020202020204" pitchFamily="34" charset="0"/>
              <a:buChar char="•"/>
            </a:pPr>
            <a:endParaRPr lang="en-US" dirty="0"/>
          </a:p>
          <a:p>
            <a:pPr marL="728663" lvl="1" indent="-385763">
              <a:buFont typeface="Arial" panose="020B0604020202020204" pitchFamily="34" charset="0"/>
              <a:buChar char="•"/>
            </a:pPr>
            <a:endParaRPr lang="en-US" dirty="0"/>
          </a:p>
          <a:p>
            <a:pPr marL="728663" lvl="1" indent="-385763">
              <a:buFont typeface="Arial" panose="020B0604020202020204" pitchFamily="34" charset="0"/>
              <a:buChar char="•"/>
            </a:pPr>
            <a:endParaRPr lang="en-US" dirty="0"/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Nursing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Law 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Pharmacy</a:t>
            </a:r>
          </a:p>
          <a:p>
            <a:pPr marL="728663" lvl="1" indent="-385763">
              <a:buFont typeface="Arial" panose="020B0604020202020204" pitchFamily="34" charset="0"/>
              <a:buChar char="•"/>
            </a:pPr>
            <a:r>
              <a:rPr lang="en-US" dirty="0"/>
              <a:t>Veterinary Medicine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91068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30ACD-1AEF-4E83-8B56-6B8EC411E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15BBA0-F21D-479F-94F5-AB02C7B9A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0517" y="443594"/>
            <a:ext cx="11669486" cy="6564085"/>
          </a:xfrm>
        </p:spPr>
      </p:pic>
    </p:spTree>
    <p:extLst>
      <p:ext uri="{BB962C8B-B14F-4D97-AF65-F5344CB8AC3E}">
        <p14:creationId xmlns:p14="http://schemas.microsoft.com/office/powerpoint/2010/main" val="415977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4B858A-E2FD-4F55-BDBD-EC7A3257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7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563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 Black" panose="020B0A04020102020204" pitchFamily="34" charset="0"/>
              </a:rPr>
              <a:t>AGGIE MOMS MEETINGS</a:t>
            </a:r>
          </a:p>
          <a:p>
            <a:r>
              <a:rPr lang="en-US" sz="2800" b="1" dirty="0">
                <a:latin typeface="Arial Black" panose="020B0A04020102020204" pitchFamily="34" charset="0"/>
              </a:rPr>
              <a:t>MOST ASKED QUESTIONS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8458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cap="all" dirty="0"/>
              <a:t>Are internships REALLY THAT important?</a:t>
            </a:r>
          </a:p>
          <a:p>
            <a:endParaRPr lang="en-US" sz="800" b="1" cap="al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cap="all" dirty="0"/>
              <a:t>What percentage of companies use internships as part of full time hiring process?</a:t>
            </a:r>
          </a:p>
          <a:p>
            <a:endParaRPr lang="en-US" sz="800" b="1" cap="al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cap="all" dirty="0"/>
              <a:t>If they didn’t land an opportunity at the Career Fair what should they do?</a:t>
            </a:r>
          </a:p>
          <a:p>
            <a:endParaRPr lang="en-US" sz="800" b="1" cap="al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cap="all" dirty="0"/>
              <a:t>When should my Aggie start focusing on Career?</a:t>
            </a:r>
          </a:p>
          <a:p>
            <a:endParaRPr lang="en-US" sz="800" b="1" cap="all" dirty="0"/>
          </a:p>
        </p:txBody>
      </p:sp>
    </p:spTree>
    <p:extLst>
      <p:ext uri="{BB962C8B-B14F-4D97-AF65-F5344CB8AC3E}">
        <p14:creationId xmlns:p14="http://schemas.microsoft.com/office/powerpoint/2010/main" val="2768581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2109-A759-CC4A-645A-68A8E3EE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7972C-3EAF-69BF-6C81-5256BBEF9B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1ACA4-89B5-9575-8BDB-F864742B1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7800" y="-76200"/>
            <a:ext cx="11839222" cy="665956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DB6595-3EA7-0D20-ED1C-98D4C8BAF9D2}"/>
              </a:ext>
            </a:extLst>
          </p:cNvPr>
          <p:cNvSpPr/>
          <p:nvPr/>
        </p:nvSpPr>
        <p:spPr>
          <a:xfrm>
            <a:off x="6379029" y="846138"/>
            <a:ext cx="2286000" cy="54102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/>
              <a:t>Search for Aggies By:</a:t>
            </a:r>
          </a:p>
          <a:p>
            <a:endParaRPr lang="en-US" sz="700" b="1" dirty="0"/>
          </a:p>
          <a:p>
            <a:r>
              <a:rPr lang="en-US" sz="1800" b="1" dirty="0"/>
              <a:t>Where They Work</a:t>
            </a:r>
          </a:p>
          <a:p>
            <a:endParaRPr lang="en-US" sz="700" b="1" dirty="0"/>
          </a:p>
          <a:p>
            <a:r>
              <a:rPr lang="en-US" sz="1800" b="1" dirty="0"/>
              <a:t>What They Do</a:t>
            </a:r>
          </a:p>
          <a:p>
            <a:endParaRPr lang="en-US" sz="700" b="1" dirty="0"/>
          </a:p>
          <a:p>
            <a:r>
              <a:rPr lang="en-US" sz="1800" b="1" dirty="0"/>
              <a:t>Where They Live</a:t>
            </a:r>
          </a:p>
          <a:p>
            <a:endParaRPr lang="en-US" sz="700" b="1" dirty="0"/>
          </a:p>
          <a:p>
            <a:r>
              <a:rPr lang="en-US" sz="1800" b="1" dirty="0"/>
              <a:t>What They Studied</a:t>
            </a:r>
          </a:p>
          <a:p>
            <a:endParaRPr lang="en-US" sz="700" b="1" dirty="0"/>
          </a:p>
          <a:p>
            <a:r>
              <a:rPr lang="en-US" sz="1800" b="1" dirty="0"/>
              <a:t>Workplace Strengths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E44839-25AD-FFCF-DDE3-64BFE74AA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79" y="1216079"/>
            <a:ext cx="1682642" cy="168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7693D7-CF69-7207-C276-A52B4C8950E8}"/>
              </a:ext>
            </a:extLst>
          </p:cNvPr>
          <p:cNvSpPr txBox="1"/>
          <p:nvPr/>
        </p:nvSpPr>
        <p:spPr>
          <a:xfrm>
            <a:off x="6480121" y="3002231"/>
            <a:ext cx="1905000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Search for Aggies By:</a:t>
            </a:r>
          </a:p>
          <a:p>
            <a:endParaRPr lang="en-US" sz="700" b="1" dirty="0"/>
          </a:p>
          <a:p>
            <a:r>
              <a:rPr lang="en-US" sz="1800" b="1" dirty="0"/>
              <a:t>Where They Work</a:t>
            </a:r>
          </a:p>
          <a:p>
            <a:endParaRPr lang="en-US" sz="700" b="1" dirty="0"/>
          </a:p>
          <a:p>
            <a:r>
              <a:rPr lang="en-US" sz="1800" b="1" dirty="0"/>
              <a:t>What They Do</a:t>
            </a:r>
          </a:p>
          <a:p>
            <a:endParaRPr lang="en-US" sz="700" b="1" dirty="0"/>
          </a:p>
          <a:p>
            <a:r>
              <a:rPr lang="en-US" sz="1800" b="1" dirty="0"/>
              <a:t>Where They Live</a:t>
            </a:r>
          </a:p>
          <a:p>
            <a:endParaRPr lang="en-US" sz="700" b="1" dirty="0"/>
          </a:p>
          <a:p>
            <a:r>
              <a:rPr lang="en-US" sz="1800" b="1" dirty="0"/>
              <a:t>What They</a:t>
            </a:r>
          </a:p>
          <a:p>
            <a:r>
              <a:rPr lang="en-US" b="1" dirty="0"/>
              <a:t>   </a:t>
            </a:r>
            <a:r>
              <a:rPr lang="en-US" sz="1800" b="1" dirty="0"/>
              <a:t> Studied</a:t>
            </a:r>
          </a:p>
          <a:p>
            <a:endParaRPr lang="en-US" sz="700" b="1" dirty="0"/>
          </a:p>
          <a:p>
            <a:r>
              <a:rPr lang="en-US" sz="1800" b="1" dirty="0"/>
              <a:t>Workplace  </a:t>
            </a:r>
          </a:p>
          <a:p>
            <a:r>
              <a:rPr lang="en-US" b="1" dirty="0"/>
              <a:t>   </a:t>
            </a:r>
            <a:r>
              <a:rPr lang="en-US" sz="1800" b="1" dirty="0"/>
              <a:t> Strengths </a:t>
            </a:r>
          </a:p>
        </p:txBody>
      </p:sp>
    </p:spTree>
    <p:extLst>
      <p:ext uri="{BB962C8B-B14F-4D97-AF65-F5344CB8AC3E}">
        <p14:creationId xmlns:p14="http://schemas.microsoft.com/office/powerpoint/2010/main" val="2266730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304800"/>
            <a:ext cx="9144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00"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(Good Morning/Good Afternoon) </a:t>
            </a:r>
            <a:r>
              <a:rPr lang="en-US" sz="2000" b="1" dirty="0" err="1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Mr</a:t>
            </a: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/</a:t>
            </a:r>
            <a:r>
              <a:rPr lang="en-US" sz="2000" b="1" dirty="0" err="1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Ms</a:t>
            </a: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/</a:t>
            </a:r>
            <a:r>
              <a:rPr lang="en-US" sz="2000" b="1" dirty="0" err="1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Dr</a:t>
            </a: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____________</a:t>
            </a:r>
          </a:p>
          <a:p>
            <a:pPr marL="952500"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My name is ____________.  I am student at Texas A&amp;M working to earn a degree in ____________ .  While exploring career options and Aggie Network resources, I saw that your work is in </a:t>
            </a:r>
            <a:r>
              <a:rPr lang="en-US" sz="2000" b="1" u="sng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(line of work</a:t>
            </a: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).  Would you have a moment to share some of your perspectives and insights regarding your work experience to help me confirm</a:t>
            </a:r>
          </a:p>
          <a:p>
            <a:pPr marL="952500"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what I am learning regarding existing and evolving needs in your field and your industry to help best prepare to compete in the marketplace?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marL="495300"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	Thank You for your assistance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marL="495300"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	Your Name				Phone #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endParaRPr lang="en-US" sz="1200" b="1" dirty="0">
              <a:solidFill>
                <a:srgbClr val="000000"/>
              </a:solidFill>
              <a:latin typeface="MS Sans Serif"/>
              <a:ea typeface="Times New Roman"/>
              <a:cs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 </a:t>
            </a: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 Informational Interview Questions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1.	How did you get to where you are today?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2.	If you were starting your career today, what would you do differently?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3.	Where do you see opportunity areas, needs?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4.	What characteristics/skills make for a good _________? 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5.	How would you describe the culture of your organization?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  <a:p>
            <a:pPr eaLnBrk="0" fontAlgn="base" hangingPunct="0">
              <a:defRPr/>
            </a:pPr>
            <a:r>
              <a:rPr lang="en-US" sz="2000" b="1" dirty="0">
                <a:solidFill>
                  <a:srgbClr val="000000"/>
                </a:solidFill>
                <a:latin typeface="MS Sans Serif"/>
                <a:ea typeface="Times New Roman"/>
                <a:cs typeface="Times New Roman"/>
              </a:rPr>
              <a:t>       6.	Do you know anybody that needs help?</a:t>
            </a:r>
            <a:endParaRPr lang="en-US" sz="2000" b="1" dirty="0">
              <a:solidFill>
                <a:srgbClr val="000000"/>
              </a:solidFill>
              <a:latin typeface="Arial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683181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8FE4CD-C06C-4F0D-A828-79FBEC1466AB}"/>
              </a:ext>
            </a:extLst>
          </p:cNvPr>
          <p:cNvSpPr txBox="1"/>
          <p:nvPr/>
        </p:nvSpPr>
        <p:spPr>
          <a:xfrm>
            <a:off x="228600" y="-7495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/>
              <a:t>Internship 			Opportunities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DF25A-659C-4E12-803E-18A26BB6D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05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D75BF-4D6D-4901-A345-9370D8E0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FE4CD-C06C-4F0D-A828-79FBEC1466AB}"/>
              </a:ext>
            </a:extLst>
          </p:cNvPr>
          <p:cNvSpPr txBox="1"/>
          <p:nvPr/>
        </p:nvSpPr>
        <p:spPr>
          <a:xfrm>
            <a:off x="152400" y="304800"/>
            <a:ext cx="563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cap="all" dirty="0"/>
              <a:t>Co-op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115004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5784-F0D0-4764-92A0-BA8E5B902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0337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+mn-lt"/>
              </a:rPr>
              <a:t>WEB RESOURCES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 YOU SHOULD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6706C-0932-45A6-80CF-39F0BA623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250" b="1" cap="all" dirty="0"/>
              <a:t>caps.tamu.edu/career-counseling/  </a:t>
            </a:r>
            <a:r>
              <a:rPr lang="en-US" sz="1350" b="1" cap="all" dirty="0"/>
              <a:t>  career assessment</a:t>
            </a:r>
            <a:r>
              <a:rPr lang="en-US" sz="2250" b="1" cap="all" dirty="0"/>
              <a:t>  </a:t>
            </a:r>
            <a:r>
              <a:rPr lang="en-US" sz="2250" b="1" cap="all" dirty="0">
                <a:solidFill>
                  <a:srgbClr val="FF0000"/>
                </a:solidFill>
              </a:rPr>
              <a:t>*</a:t>
            </a:r>
          </a:p>
          <a:p>
            <a:r>
              <a:rPr lang="en-US" sz="2250" b="1" dirty="0"/>
              <a:t>LINKEDIN.COM 		</a:t>
            </a:r>
            <a:r>
              <a:rPr lang="en-US" sz="1350" b="1" cap="all" dirty="0"/>
              <a:t>groups  	     Texas A&amp;M          companies</a:t>
            </a:r>
            <a:endParaRPr lang="en-US" sz="1350" b="1" dirty="0"/>
          </a:p>
          <a:p>
            <a:r>
              <a:rPr lang="en-US" sz="2250" b="1" dirty="0"/>
              <a:t>AGGIENETWORK.COM	</a:t>
            </a:r>
            <a:r>
              <a:rPr lang="en-US" sz="2400" b="1" cap="all" dirty="0"/>
              <a:t> </a:t>
            </a:r>
            <a:r>
              <a:rPr lang="en-US" sz="1350" b="1" cap="all" dirty="0"/>
              <a:t>find an aggie         clubs     (HireAggies  link for </a:t>
            </a:r>
            <a:r>
              <a:rPr lang="en-US" sz="1350" b="1" cap="all" dirty="0" err="1"/>
              <a:t>ol</a:t>
            </a:r>
            <a:r>
              <a:rPr lang="en-US" sz="1350" b="1" cap="all" dirty="0"/>
              <a:t>’ </a:t>
            </a:r>
            <a:r>
              <a:rPr lang="en-US" sz="1350" b="1" cap="all" dirty="0" err="1"/>
              <a:t>Ags</a:t>
            </a:r>
            <a:r>
              <a:rPr lang="en-US" sz="1350" b="1" cap="all" dirty="0"/>
              <a:t>)</a:t>
            </a:r>
            <a:endParaRPr lang="en-US" sz="1350" b="1" dirty="0"/>
          </a:p>
          <a:p>
            <a:r>
              <a:rPr lang="en-US" sz="2250" b="1" dirty="0"/>
              <a:t>HIREAGGIES     </a:t>
            </a:r>
            <a:r>
              <a:rPr lang="en-US" sz="1350" b="1" dirty="0"/>
              <a:t>(ACCESSED THROUGH AGGIENETWORK.COM)</a:t>
            </a:r>
          </a:p>
          <a:p>
            <a:pPr marL="0" indent="0">
              <a:buNone/>
            </a:pPr>
            <a:r>
              <a:rPr lang="en-US" sz="1350" b="1" dirty="0"/>
              <a:t>		       (RESOURCES LINK INCLUDES CAREERSHIFT, GOINGLOBAL, FIRSTHAND &amp; MOCK INTERVIEW APPS)</a:t>
            </a:r>
          </a:p>
          <a:p>
            <a:r>
              <a:rPr lang="en-US" sz="2250" b="1" dirty="0"/>
              <a:t>CAREERCENTER.TAMU.EDU</a:t>
            </a:r>
          </a:p>
          <a:p>
            <a:r>
              <a:rPr lang="en-US" sz="2250" b="1" dirty="0"/>
              <a:t>JOBHUNTERSBIBLE.COM</a:t>
            </a:r>
          </a:p>
          <a:p>
            <a:r>
              <a:rPr lang="en-US" sz="2250" b="1" dirty="0"/>
              <a:t>JS101.ORG</a:t>
            </a:r>
          </a:p>
          <a:p>
            <a:r>
              <a:rPr lang="en-US" sz="2250" b="1" dirty="0"/>
              <a:t>JOBSCAN.CO     (NOT .COM)</a:t>
            </a:r>
          </a:p>
          <a:p>
            <a:r>
              <a:rPr lang="en-US" sz="2250" b="1" dirty="0"/>
              <a:t>SEC.GOV             </a:t>
            </a:r>
            <a:r>
              <a:rPr lang="en-US" sz="1200" b="1" dirty="0"/>
              <a:t>(TO RESEARCH PUBLICALLY TRADED U.S. CORPORATIONS)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900" dirty="0"/>
              <a:t>													</a:t>
            </a:r>
            <a:r>
              <a:rPr lang="en-US" sz="1200" b="1" dirty="0">
                <a:solidFill>
                  <a:srgbClr val="FF0000"/>
                </a:solidFill>
              </a:rPr>
              <a:t>* BEFORE GRADUATION</a:t>
            </a:r>
          </a:p>
        </p:txBody>
      </p:sp>
    </p:spTree>
    <p:extLst>
      <p:ext uri="{BB962C8B-B14F-4D97-AF65-F5344CB8AC3E}">
        <p14:creationId xmlns:p14="http://schemas.microsoft.com/office/powerpoint/2010/main" val="69540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6272"/>
            <a:ext cx="10116298" cy="656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511754"/>
            <a:ext cx="1313232" cy="37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90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6469" cy="1143000"/>
          </a:xfrm>
        </p:spPr>
        <p:txBody>
          <a:bodyPr/>
          <a:lstStyle/>
          <a:p>
            <a:pPr lvl="0" defTabSz="91440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en-US" sz="30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+mn-cs"/>
              </a:rPr>
              <a:t>TURNING KEY SELECTION</a:t>
            </a:r>
            <a:br>
              <a:rPr lang="en-US" altLang="en-US" sz="30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en-US" altLang="en-US" sz="3000" b="1" dirty="0">
                <a:solidFill>
                  <a:srgbClr val="000000"/>
                </a:solidFill>
                <a:latin typeface="Arial Black" panose="020B0A04020102020204" pitchFamily="34" charset="0"/>
                <a:ea typeface="+mn-ea"/>
                <a:cs typeface="+mn-cs"/>
              </a:rPr>
              <a:t> TRAITS INTO JO</a:t>
            </a:r>
            <a:r>
              <a:rPr lang="en-US" altLang="en-US" sz="30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BS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525963"/>
          </a:xfrm>
        </p:spPr>
        <p:txBody>
          <a:bodyPr/>
          <a:lstStyle/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Integrity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Initiative                      </a:t>
            </a: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Each trait rated on a 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Enthusiasm        	</a:t>
            </a: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scale of 1 to 10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Involvement		</a:t>
            </a:r>
            <a:r>
              <a:rPr lang="en-US" altLang="en-US" sz="1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to select top prospect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Confidence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Motivation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Leadership</a:t>
            </a:r>
          </a:p>
          <a:p>
            <a:pPr marL="0" lvl="0" indent="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Technical Skills</a:t>
            </a:r>
          </a:p>
          <a:p>
            <a:pPr marL="0" lvl="0" indent="0" algn="ctr" defTabSz="914400">
              <a:buNone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488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056F7-9F31-AA61-3F11-3CD1858FB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4255E-38A9-A6B2-AE56-05E6474D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00" y="-7257"/>
            <a:ext cx="11506199" cy="64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38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89E77-2AC0-088D-F0C2-B09D0BBB4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E05E4A-DE49-30E8-2456-4AE4F426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04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3228975" y="770842"/>
            <a:ext cx="2914650" cy="3028950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2257426" y="2590800"/>
            <a:ext cx="2914650" cy="3028950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20484" name="AutoShape 4"/>
          <p:cNvSpPr>
            <a:spLocks noChangeArrowheads="1"/>
          </p:cNvSpPr>
          <p:nvPr/>
        </p:nvSpPr>
        <p:spPr bwMode="auto">
          <a:xfrm>
            <a:off x="4200526" y="2595705"/>
            <a:ext cx="2914650" cy="3028950"/>
          </a:xfrm>
          <a:prstGeom prst="flowChartConnector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sz="1800"/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829050" y="1428751"/>
            <a:ext cx="1714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1" dirty="0">
                <a:latin typeface="Arial" charset="0"/>
              </a:rPr>
              <a:t>How can I earn income?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514600" y="3681152"/>
            <a:ext cx="14859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 dirty="0">
                <a:latin typeface="Arial" charset="0"/>
              </a:rPr>
              <a:t>What is my </a:t>
            </a:r>
            <a:r>
              <a:rPr lang="en-US" altLang="en-US" sz="1800" b="1" strike="sngStrike" dirty="0">
                <a:latin typeface="Arial" charset="0"/>
              </a:rPr>
              <a:t>passion?</a:t>
            </a:r>
          </a:p>
          <a:p>
            <a:pPr>
              <a:spcBef>
                <a:spcPct val="50000"/>
              </a:spcBef>
            </a:pPr>
            <a:r>
              <a:rPr lang="en-US" altLang="en-US" sz="1800" b="1" dirty="0">
                <a:latin typeface="Arial" charset="0"/>
              </a:rPr>
              <a:t>purpose?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429250" y="4057651"/>
            <a:ext cx="1657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latin typeface="Arial" charset="0"/>
              </a:rPr>
              <a:t>What can I be best in the world at?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143000" y="1314450"/>
            <a:ext cx="2057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latin typeface="Arial" charset="0"/>
              </a:rPr>
              <a:t>From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latin typeface="Arial" charset="0"/>
              </a:rPr>
              <a:t>“Good To Great”</a:t>
            </a:r>
          </a:p>
          <a:p>
            <a:pPr>
              <a:spcBef>
                <a:spcPct val="50000"/>
              </a:spcBef>
            </a:pPr>
            <a:r>
              <a:rPr lang="en-US" altLang="en-US" sz="1800" b="1">
                <a:latin typeface="Arial" charset="0"/>
              </a:rPr>
              <a:t>by Jim Collins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E3570-A0DC-B720-9591-66F753D8C7E4}"/>
              </a:ext>
            </a:extLst>
          </p:cNvPr>
          <p:cNvSpPr txBox="1"/>
          <p:nvPr/>
        </p:nvSpPr>
        <p:spPr>
          <a:xfrm>
            <a:off x="381000" y="217318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Zoom  Meeting for Students and Former Students </a:t>
            </a:r>
          </a:p>
        </p:txBody>
      </p:sp>
    </p:spTree>
    <p:extLst>
      <p:ext uri="{BB962C8B-B14F-4D97-AF65-F5344CB8AC3E}">
        <p14:creationId xmlns:p14="http://schemas.microsoft.com/office/powerpoint/2010/main" val="4567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 result for Texas A&amp;M CAreer fai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148"/>
          <a:stretch/>
        </p:blipFill>
        <p:spPr bwMode="auto">
          <a:xfrm>
            <a:off x="0" y="847726"/>
            <a:ext cx="91440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71688" y="2568410"/>
            <a:ext cx="5019675" cy="836923"/>
            <a:chOff x="3449637" y="1544664"/>
            <a:chExt cx="6692900" cy="1594259"/>
          </a:xfrm>
        </p:grpSpPr>
        <p:sp>
          <p:nvSpPr>
            <p:cNvPr id="3" name="Rectangle 2"/>
            <p:cNvSpPr/>
            <p:nvPr/>
          </p:nvSpPr>
          <p:spPr>
            <a:xfrm>
              <a:off x="3449637" y="1544664"/>
              <a:ext cx="6692900" cy="1391691"/>
            </a:xfrm>
            <a:prstGeom prst="rect">
              <a:avLst/>
            </a:prstGeom>
            <a:solidFill>
              <a:srgbClr val="5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itle 1"/>
            <p:cNvSpPr txBox="1">
              <a:spLocks/>
            </p:cNvSpPr>
            <p:nvPr/>
          </p:nvSpPr>
          <p:spPr>
            <a:xfrm>
              <a:off x="3462337" y="1813360"/>
              <a:ext cx="6680200" cy="13255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Career Fairs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0" y="3433339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Agriculture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Architecture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Business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Camp Day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Construction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Education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Engineering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Geosciences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Graduate and Professional School 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9600" y="3298993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Health Professions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Industrial Distribution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Landscape Architecture  &amp; Urban Planning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Liberal Arts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Law School Caravan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Overseas Day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Retailing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Sciences</a:t>
            </a:r>
          </a:p>
          <a:p>
            <a:pPr marL="214313">
              <a:buClr>
                <a:srgbClr val="500000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sz="2000" b="1" dirty="0">
                <a:cs typeface="Times New Roman" panose="02020603050405020304" pitchFamily="18" charset="0"/>
              </a:rPr>
              <a:t>Recreation, Park, &amp; Tourism Sciences</a:t>
            </a:r>
          </a:p>
        </p:txBody>
      </p:sp>
    </p:spTree>
    <p:extLst>
      <p:ext uri="{BB962C8B-B14F-4D97-AF65-F5344CB8AC3E}">
        <p14:creationId xmlns:p14="http://schemas.microsoft.com/office/powerpoint/2010/main" val="377125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1447800"/>
            <a:ext cx="121920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90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C769E7-8C9A-AA05-F00D-2DFEDC992CC6}"/>
              </a:ext>
            </a:extLst>
          </p:cNvPr>
          <p:cNvSpPr txBox="1"/>
          <p:nvPr/>
        </p:nvSpPr>
        <p:spPr>
          <a:xfrm>
            <a:off x="179294" y="1295400"/>
            <a:ext cx="8991600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4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 20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Pitch Perfect: Resume Reviews &amp; Elevator Pitch Practice 	9a-4p 	209 Koldus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</a:t>
            </a: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esume</a:t>
            </a:r>
            <a:r>
              <a:rPr lang="en-US" sz="1400" b="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review and feedback then p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ractice your elevator pitch with Industry and Career Center professionals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 17 -Mar 30	(</a:t>
            </a:r>
            <a:r>
              <a:rPr lang="en-US" sz="1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20+ Career Fairs each semester)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Spring Career Fair Season </a:t>
            </a:r>
            <a:r>
              <a:rPr lang="en-US" sz="1400" u="sng" kern="100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https://careercenter.tamu.edu/events/career-fairs</a:t>
            </a:r>
            <a:r>
              <a:rPr lang="en-US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Explore different career paths. Network with potential employers at our fairs.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are open to all majors with some targeting specific student groups. 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Late April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Career Center / The Federation of Aggie Moms “Create Your Advantage Webinar”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Your Aggies focus on </a:t>
            </a:r>
            <a:r>
              <a:rPr lang="en-US" sz="1400" b="1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tuning-up</a:t>
            </a: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their resume and learn Summer Network Strategies.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Prepare well to compete well during Fall career fair season.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your Career Assessment to help focus your plans for Fall Career Fair season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FOCUS 2 ASSESSMENT at  </a:t>
            </a:r>
            <a:r>
              <a:rPr lang="en-US" sz="1400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https://uhs.tamu.edu/mental-health/career-counseling.html</a:t>
            </a: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b="1" kern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July 2026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180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Career Readiness Bootcamp Badge - C</a:t>
            </a:r>
            <a:r>
              <a:rPr lang="en-US" sz="14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omplete this on-line badge program to build your skills around career readiness. There are several required steps to complete.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b="1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August 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400" kern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Fall 2026 Career Fair Season</a:t>
            </a:r>
            <a:endParaRPr lang="en-US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35699-202A-4346-589B-521A0909AA2C}"/>
              </a:ext>
            </a:extLst>
          </p:cNvPr>
          <p:cNvSpPr txBox="1"/>
          <p:nvPr/>
        </p:nvSpPr>
        <p:spPr>
          <a:xfrm>
            <a:off x="457200" y="3810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/>
              <a:t>Timeline of key events</a:t>
            </a:r>
          </a:p>
        </p:txBody>
      </p:sp>
    </p:spTree>
    <p:extLst>
      <p:ext uri="{BB962C8B-B14F-4D97-AF65-F5344CB8AC3E}">
        <p14:creationId xmlns:p14="http://schemas.microsoft.com/office/powerpoint/2010/main" val="1180539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7FB1A-E2DA-3436-5977-BAA088086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75D31-BD72-FB66-CC1A-0E736144424E}"/>
              </a:ext>
            </a:extLst>
          </p:cNvPr>
          <p:cNvSpPr txBox="1"/>
          <p:nvPr/>
        </p:nvSpPr>
        <p:spPr>
          <a:xfrm>
            <a:off x="28755" y="76200"/>
            <a:ext cx="57150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cap="all" dirty="0"/>
              <a:t>THINGS TO LEARN AS PART OF Career preparation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BEAD54-7E55-88DC-1B27-BFA95620A580}"/>
              </a:ext>
            </a:extLst>
          </p:cNvPr>
          <p:cNvSpPr txBox="1"/>
          <p:nvPr/>
        </p:nvSpPr>
        <p:spPr>
          <a:xfrm>
            <a:off x="228600" y="1447800"/>
            <a:ext cx="890821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INVEST TIME TO LEARN ABOUT YOURSELF.  IDENTIFY AND CONSIDER YOUR WORK INTERESTS AND WORKPLACE VALUES.</a:t>
            </a:r>
          </a:p>
          <a:p>
            <a:r>
              <a:rPr lang="en-US" sz="1400" dirty="0"/>
              <a:t>	USUALLY INVOLVES SOME FORM OF CAREER ASSESSMENT – (FOCUS 2 ASSESSMENT)</a:t>
            </a:r>
          </a:p>
          <a:p>
            <a:r>
              <a:rPr lang="en-US" sz="1400" b="1" dirty="0">
                <a:hlinkClick r:id="rId2"/>
              </a:rPr>
              <a:t>https://uhs.tamu.edu/mental-health/career-counseling.html</a:t>
            </a:r>
            <a:r>
              <a:rPr lang="en-US" sz="1400" b="1" dirty="0"/>
              <a:t>  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MEET YOUR CAREER ADVISOR TO FIND AND OPTIMIZE RESOURCES IN-PLACE TO HELP YOU:</a:t>
            </a:r>
          </a:p>
          <a:p>
            <a:r>
              <a:rPr lang="en-US" sz="1400" dirty="0"/>
              <a:t>	IDENTIFY INDUSTRIES AND EMPLOYERS TO EXPLORE THEIR NEEDS AND STRATEGIC GOALS</a:t>
            </a:r>
          </a:p>
          <a:p>
            <a:r>
              <a:rPr lang="en-US" sz="1400" dirty="0"/>
              <a:t>	SEEK OUT INDUSTRY GROUPS AND CONTACTS TO CONFIRM WHAT YOU LEARN</a:t>
            </a:r>
          </a:p>
          <a:p>
            <a:r>
              <a:rPr lang="en-US" sz="1400" dirty="0"/>
              <a:t>	UNDERSTAND THE HIRING PROCESS (ADVERTISED AND HIDDEN OPPORTUNITIES)</a:t>
            </a:r>
          </a:p>
          <a:p>
            <a:r>
              <a:rPr lang="en-US" sz="1400" b="1" u="sng" dirty="0">
                <a:hlinkClick r:id="rId3"/>
              </a:rPr>
              <a:t>https://careercenter.tamu.edu/about/meet-the-team</a:t>
            </a:r>
            <a:r>
              <a:rPr lang="en-US" sz="1400" b="1" dirty="0"/>
              <a:t>  </a:t>
            </a:r>
            <a:endParaRPr lang="en-US" sz="1400" dirty="0"/>
          </a:p>
          <a:p>
            <a:endParaRPr lang="en-US" sz="1400" dirty="0">
              <a:solidFill>
                <a:srgbClr val="0070C0"/>
              </a:solidFill>
            </a:endParaRP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AS YOU UNDERSTAND YOURSELF, EXPLORE YOUR ALIGNMENT WITH INDUSTRIES AND ROLES</a:t>
            </a:r>
          </a:p>
          <a:p>
            <a:r>
              <a:rPr lang="en-US" sz="1400" dirty="0"/>
              <a:t>	MODIFY YOUR RESUME, PITCH AND COVER LETTER TO HELP HIRING MANAGERS</a:t>
            </a:r>
          </a:p>
          <a:p>
            <a:r>
              <a:rPr lang="en-US" sz="1400" dirty="0"/>
              <a:t>	SEE THEY NEED TO TALK TO YOU BECAUSE OF THEIR PLANS</a:t>
            </a:r>
          </a:p>
          <a:p>
            <a:r>
              <a:rPr lang="en-US" sz="1400" b="1" u="sng" dirty="0">
                <a:hlinkClick r:id="rId4"/>
              </a:rPr>
              <a:t>https://careercenter.tamu.edu/current-students/resources</a:t>
            </a:r>
            <a:r>
              <a:rPr lang="en-US" sz="1400" b="1" dirty="0"/>
              <a:t>  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b="1" dirty="0"/>
              <a:t> </a:t>
            </a:r>
            <a:endParaRPr lang="en-US" sz="1400" dirty="0"/>
          </a:p>
          <a:p>
            <a:r>
              <a:rPr lang="en-US" sz="1400" dirty="0"/>
              <a:t>EARN MARKETABLE EXPERIENCE THROUGH JOBS, STUDENT EMPLOYMENT, INTERNSHIPS, &amp; CAMPUS PARTICIPATION</a:t>
            </a:r>
          </a:p>
          <a:p>
            <a:r>
              <a:rPr lang="en-US" sz="1400" b="1" u="sng" dirty="0">
                <a:hlinkClick r:id="rId5"/>
              </a:rPr>
              <a:t>https://careercenter.tamu.edu/current-students/find-an-internship-job</a:t>
            </a:r>
            <a:r>
              <a:rPr lang="en-US" sz="1400" b="1" dirty="0"/>
              <a:t> </a:t>
            </a:r>
            <a:endParaRPr lang="en-US" sz="1400" dirty="0"/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LEARN HOW TO MEET YOUR NEXT TEAMMATES AND MANAGER</a:t>
            </a:r>
          </a:p>
          <a:p>
            <a:r>
              <a:rPr lang="en-US" sz="1400" b="1" u="sng" dirty="0">
                <a:hlinkClick r:id="rId6"/>
              </a:rPr>
              <a:t>https://careercenter.tamu.edu/current-students/networking-and-linkedin</a:t>
            </a:r>
            <a:r>
              <a:rPr lang="en-US" sz="1400" b="1" dirty="0"/>
              <a:t> </a:t>
            </a:r>
            <a:endParaRPr lang="en-US" sz="1400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1017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D97172-00BB-4E06-BF58-F9A4621AAF22}"/>
              </a:ext>
            </a:extLst>
          </p:cNvPr>
          <p:cNvSpPr txBox="1"/>
          <p:nvPr/>
        </p:nvSpPr>
        <p:spPr>
          <a:xfrm>
            <a:off x="76200" y="533400"/>
            <a:ext cx="5715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cap="all" dirty="0"/>
              <a:t>Career preparation Checklist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9247F-B552-462B-974B-B151E5619FA5}"/>
              </a:ext>
            </a:extLst>
          </p:cNvPr>
          <p:cNvSpPr txBox="1"/>
          <p:nvPr/>
        </p:nvSpPr>
        <p:spPr>
          <a:xfrm>
            <a:off x="457200" y="1752600"/>
            <a:ext cx="8763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CAREER ASSESSMENT – FOCUS 2 ASSESSMENT AT  </a:t>
            </a:r>
          </a:p>
          <a:p>
            <a:r>
              <a:rPr lang="en-US" dirty="0">
                <a:hlinkClick r:id="rId2"/>
              </a:rPr>
              <a:t>https://uhs.tamu.edu/mental-health/career-counseling.html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MEET YOUR CAREER ADVISOR   </a:t>
            </a:r>
          </a:p>
          <a:p>
            <a:r>
              <a:rPr lang="en-US" dirty="0">
                <a:hlinkClick r:id="rId3"/>
              </a:rPr>
              <a:t>https://careercenter.tamu.edu/about/meet-the-team</a:t>
            </a:r>
            <a:r>
              <a:rPr lang="en-US" dirty="0"/>
              <a:t> </a:t>
            </a:r>
          </a:p>
          <a:p>
            <a:r>
              <a:rPr lang="en-US" dirty="0"/>
              <a:t>Professional School Advising      </a:t>
            </a:r>
            <a:r>
              <a:rPr lang="en-US" dirty="0">
                <a:hlinkClick r:id="rId4"/>
              </a:rPr>
              <a:t>https://opsa.tamu.edu/contact/index.html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LEARN TO USE OUR RESOURCES  (HIREAGGIES IS MUCH MORE THAN A JOB BOARD)</a:t>
            </a:r>
          </a:p>
          <a:p>
            <a:r>
              <a:rPr lang="en-US" dirty="0">
                <a:hlinkClick r:id="rId5"/>
              </a:rPr>
              <a:t>https://careercenter.tamu.edu/current-students/resources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EARN MARKETABLE EXPERIENCE</a:t>
            </a:r>
          </a:p>
          <a:p>
            <a:r>
              <a:rPr lang="en-US" dirty="0">
                <a:hlinkClick r:id="rId6"/>
              </a:rPr>
              <a:t>https://careercenter.tamu.edu/current-students/find-an-internship-job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LEARN HOW TO MEET YOUR NEXT MANAGER</a:t>
            </a:r>
          </a:p>
          <a:p>
            <a:r>
              <a:rPr lang="en-US" dirty="0">
                <a:hlinkClick r:id="rId7"/>
              </a:rPr>
              <a:t>https://careercenter.tamu.edu/current-students/networking-and-linkedin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0092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F148B4-58C1-BF1E-12C8-10E112045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8500" y="5862"/>
            <a:ext cx="14122400" cy="7943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131BCB-F485-BDCE-1581-7C68FF57FAAA}"/>
              </a:ext>
            </a:extLst>
          </p:cNvPr>
          <p:cNvSpPr txBox="1"/>
          <p:nvPr/>
        </p:nvSpPr>
        <p:spPr>
          <a:xfrm>
            <a:off x="119185" y="167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https://uhs.tamu.edu/mental-health/career-counseling.html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CE8DB3-31F2-6117-FF71-5F2F1EE1A445}"/>
              </a:ext>
            </a:extLst>
          </p:cNvPr>
          <p:cNvSpPr txBox="1"/>
          <p:nvPr/>
        </p:nvSpPr>
        <p:spPr>
          <a:xfrm>
            <a:off x="7239000" y="1600200"/>
            <a:ext cx="17526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300" b="1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CAPS  provides</a:t>
            </a:r>
          </a:p>
          <a:p>
            <a:pPr algn="l"/>
            <a:r>
              <a:rPr lang="en-US" sz="1300" b="1" i="0" u="none" strike="noStrike" dirty="0">
                <a:solidFill>
                  <a:srgbClr val="003C71"/>
                </a:solidFill>
                <a:effectLst/>
                <a:latin typeface="Open Sans" panose="020B0606030504020204" pitchFamily="34" charset="0"/>
                <a:hlinkClick r:id="rId3"/>
              </a:rPr>
              <a:t>career counseling</a:t>
            </a:r>
            <a:r>
              <a:rPr lang="en-US" sz="1300" b="1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 </a:t>
            </a:r>
          </a:p>
          <a:p>
            <a:pPr algn="l"/>
            <a:r>
              <a:rPr lang="en-US" sz="1300" b="1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services to assist students in identifying the steps in their career development and exploration, which may include incorporating career assessments.</a:t>
            </a:r>
          </a:p>
          <a:p>
            <a:pPr algn="l"/>
            <a:r>
              <a:rPr lang="en-US" sz="1300" b="1" i="0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Focus 2 is a self-paced, interactive career planning program designed to help you explore college majors and plan your career based on your interests, values, skills, personality, and professional goals. </a:t>
            </a:r>
          </a:p>
        </p:txBody>
      </p:sp>
    </p:spTree>
    <p:extLst>
      <p:ext uri="{BB962C8B-B14F-4D97-AF65-F5344CB8AC3E}">
        <p14:creationId xmlns:p14="http://schemas.microsoft.com/office/powerpoint/2010/main" val="3057288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17"/>
            <a:ext cx="8229600" cy="1143000"/>
          </a:xfrm>
        </p:spPr>
        <p:txBody>
          <a:bodyPr/>
          <a:lstStyle/>
          <a:p>
            <a:r>
              <a:rPr lang="en-US" sz="2800" b="1" cap="all" dirty="0">
                <a:latin typeface="Arial Black" panose="020B0A04020102020204" pitchFamily="34" charset="0"/>
              </a:rPr>
              <a:t>Core Competencies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b="1" dirty="0">
                <a:latin typeface="Calibri" panose="020F0502020204030204" pitchFamily="34" charset="0"/>
              </a:rPr>
              <a:t>The Top-10 Candidate Skills/Qualities Employers Seek</a:t>
            </a:r>
          </a:p>
          <a:p>
            <a:pPr marL="0" indent="0" algn="r">
              <a:buNone/>
            </a:pPr>
            <a:r>
              <a:rPr lang="en-US" sz="2000" b="1" dirty="0">
                <a:latin typeface="Calibri" panose="020F0502020204030204" pitchFamily="34" charset="0"/>
              </a:rPr>
              <a:t>From “</a:t>
            </a:r>
            <a:r>
              <a:rPr lang="en-US" sz="2000" b="1" i="1" dirty="0">
                <a:latin typeface="Calibri" panose="020F0502020204030204" pitchFamily="34" charset="0"/>
              </a:rPr>
              <a:t>Job Outlook 2013</a:t>
            </a:r>
            <a:r>
              <a:rPr lang="en-US" sz="2000" b="1" dirty="0">
                <a:latin typeface="Calibri" panose="020F0502020204030204" pitchFamily="34" charset="0"/>
              </a:rPr>
              <a:t>, National Association of Colleges and Employers”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1) Ability to verbally communicate with persons inside and outside the organization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2) Ability to work in a team structure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3) Ability to make decisions and solve problems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4) Ability to plan, organize, and prioritize work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5) Ability to obtain and process information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6) Ability to analyze quantitative data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7) Technical knowledge related to the job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8) Proficiency with computer software programs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9) Ability to create and/or edit written reports</a:t>
            </a: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</a:rPr>
              <a:t>10) Ability to sell or influence others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80138442"/>
      </p:ext>
    </p:extLst>
  </p:cSld>
  <p:clrMapOvr>
    <a:masterClrMapping/>
  </p:clrMapOvr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14839</TotalTime>
  <Words>1584</Words>
  <Application>Microsoft Office PowerPoint</Application>
  <PresentationFormat>On-screen Show (4:3)</PresentationFormat>
  <Paragraphs>273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Aptos</vt:lpstr>
      <vt:lpstr>Arial</vt:lpstr>
      <vt:lpstr>Arial Black</vt:lpstr>
      <vt:lpstr>Calibri</vt:lpstr>
      <vt:lpstr>Calibri Light</vt:lpstr>
      <vt:lpstr>MS Sans Serif</vt:lpstr>
      <vt:lpstr>Open Sans</vt:lpstr>
      <vt:lpstr>Times New Roman</vt:lpstr>
      <vt:lpstr>4_Default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Competencies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WEB RESOURCES  YOU SHOULD CONSIDER</vt:lpstr>
      <vt:lpstr>PowerPoint Presentation</vt:lpstr>
      <vt:lpstr>TURNING KEY SELECTION  TRAITS INTO JOBS</vt:lpstr>
      <vt:lpstr>PowerPoint Presentation</vt:lpstr>
      <vt:lpstr>PowerPoint Presentation</vt:lpstr>
      <vt:lpstr>PowerPoint Presentation</vt:lpstr>
    </vt:vector>
  </TitlesOfParts>
  <Company>TAMU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Pausky</dc:creator>
  <cp:lastModifiedBy>Pausky Jr, Paul A</cp:lastModifiedBy>
  <cp:revision>195</cp:revision>
  <cp:lastPrinted>2025-11-17T19:43:20Z</cp:lastPrinted>
  <dcterms:created xsi:type="dcterms:W3CDTF">2011-09-07T00:27:25Z</dcterms:created>
  <dcterms:modified xsi:type="dcterms:W3CDTF">2026-02-18T00:15:24Z</dcterms:modified>
</cp:coreProperties>
</file>