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</p:sldIdLst>
  <p:sldSz cy="5143500" cx="9144000"/>
  <p:notesSz cx="6858000" cy="9144000"/>
  <p:embeddedFontLst>
    <p:embeddedFont>
      <p:font typeface="Raleway"/>
      <p:regular r:id="rId50"/>
      <p:bold r:id="rId51"/>
      <p:italic r:id="rId52"/>
      <p:boldItalic r:id="rId53"/>
    </p:embeddedFont>
    <p:embeddedFont>
      <p:font typeface="Lato"/>
      <p:regular r:id="rId54"/>
      <p:bold r:id="rId55"/>
      <p:italic r:id="rId56"/>
      <p:boldItalic r:id="rId57"/>
    </p:embeddedFont>
    <p:embeddedFont>
      <p:font typeface="Raleway Black"/>
      <p:bold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60" roundtripDataSignature="AMtx7miEt/QMTROPLMGedmQ6fl99Md0D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FCA5509-F842-4A5D-A4C0-CEBE5454ED19}">
  <a:tblStyle styleId="{6FCA5509-F842-4A5D-A4C0-CEBE5454ED1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customschemas.google.com/relationships/presentationmetadata" Target="meta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Raleway-bold.fntdata"/><Relationship Id="rId50" Type="http://schemas.openxmlformats.org/officeDocument/2006/relationships/font" Target="fonts/Raleway-regular.fntdata"/><Relationship Id="rId53" Type="http://schemas.openxmlformats.org/officeDocument/2006/relationships/font" Target="fonts/Raleway-boldItalic.fntdata"/><Relationship Id="rId52" Type="http://schemas.openxmlformats.org/officeDocument/2006/relationships/font" Target="fonts/Raleway-italic.fntdata"/><Relationship Id="rId11" Type="http://schemas.openxmlformats.org/officeDocument/2006/relationships/slide" Target="slides/slide5.xml"/><Relationship Id="rId55" Type="http://schemas.openxmlformats.org/officeDocument/2006/relationships/font" Target="fonts/Lato-bold.fntdata"/><Relationship Id="rId10" Type="http://schemas.openxmlformats.org/officeDocument/2006/relationships/slide" Target="slides/slide4.xml"/><Relationship Id="rId54" Type="http://schemas.openxmlformats.org/officeDocument/2006/relationships/font" Target="fonts/Lato-regular.fntdata"/><Relationship Id="rId13" Type="http://schemas.openxmlformats.org/officeDocument/2006/relationships/slide" Target="slides/slide7.xml"/><Relationship Id="rId57" Type="http://schemas.openxmlformats.org/officeDocument/2006/relationships/font" Target="fonts/Lato-boldItalic.fntdata"/><Relationship Id="rId12" Type="http://schemas.openxmlformats.org/officeDocument/2006/relationships/slide" Target="slides/slide6.xml"/><Relationship Id="rId56" Type="http://schemas.openxmlformats.org/officeDocument/2006/relationships/font" Target="fonts/Lato-italic.fntdata"/><Relationship Id="rId15" Type="http://schemas.openxmlformats.org/officeDocument/2006/relationships/slide" Target="slides/slide9.xml"/><Relationship Id="rId59" Type="http://schemas.openxmlformats.org/officeDocument/2006/relationships/font" Target="fonts/RalewayBlack-boldItalic.fntdata"/><Relationship Id="rId14" Type="http://schemas.openxmlformats.org/officeDocument/2006/relationships/slide" Target="slides/slide8.xml"/><Relationship Id="rId58" Type="http://schemas.openxmlformats.org/officeDocument/2006/relationships/font" Target="fonts/RalewayBlack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dbea71a75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dbea71a75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dbe0c49b13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3dbe0c49b1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db8762d1a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g3db8762d1a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db8762d1a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3db8762d1a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db8762d1aa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g3db8762d1aa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db8762d1aa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3db8762d1a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db8762d1aa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g3db8762d1a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db8762d1aa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3db8762d1a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db8762d1aa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g3db8762d1a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db8762d1aa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3db8762d1aa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db8762d1aa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3db8762d1a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8ac252084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g28ac252084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db8762d1a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3db8762d1a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db8762d1a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g3db8762d1a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db8762d1a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g3db8762d1a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db8762d1aa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3db8762d1aa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db8762d1aa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g3db8762d1aa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db8762d1a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g3db8762d1a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db8762d1aa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3db8762d1aa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db8762d1aa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g3db8762d1aa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db8762d1aa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3db8762d1a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db8762d1aa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g3db8762d1aa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0c9eada53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g30c9eada53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db8762d1aa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g3db8762d1aa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db8762d1aa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g3db8762d1aa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db8762d1aa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g3db8762d1aa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db8762d1aa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g3db8762d1aa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dbbeb64b22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g3dbbeb64b22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db8762d1aa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g3db8762d1aa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db8762d1aa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g3db8762d1aa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dbe452cc4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3dbe452cc4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dbe452cc4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3dbe452cc4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dc1ceadb7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g3dc1ceadb7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ba9faeb4ca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g2ba9faeb4ca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b69f646ac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g3b69f646ac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8c474b694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g38c474b694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be0c49b1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g3dbe0c49b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dbea71a75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g3dbea71a75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d06a3beb5c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g3d06a3beb5c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b692a3b36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g3b692a3b36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dbea71a75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3dbea71a7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13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13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13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13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13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1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22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22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22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22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2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353535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1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14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" name="Google Shape;19;p1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15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" name="Google Shape;22;p15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" name="Google Shape;23;p15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1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16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" name="Google Shape;27;p16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" name="Google Shape;28;p16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16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16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Google Shape;33;p17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" name="Google Shape;34;p17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" name="Google Shape;35;p1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17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7" name="Google Shape;37;p17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17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1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Google Shape;44;p19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19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19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" name="Google Shape;47;p1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0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" name="Google Shape;50;p2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20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20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2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2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2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21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21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2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b="0" i="0" sz="1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drive.google.com/file/d/1m_FFMvODIjCH1l5E5DhG3Vo0_kXHwMwB/view" TargetMode="External"/><Relationship Id="rId4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Relationship Id="rId4" Type="http://schemas.openxmlformats.org/officeDocument/2006/relationships/image" Target="../media/image1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Relationship Id="rId4" Type="http://schemas.openxmlformats.org/officeDocument/2006/relationships/image" Target="../media/image2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Relationship Id="rId4" Type="http://schemas.openxmlformats.org/officeDocument/2006/relationships/image" Target="../media/image1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.png"/><Relationship Id="rId4" Type="http://schemas.openxmlformats.org/officeDocument/2006/relationships/image" Target="../media/image2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cypress.aggiemoms.org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png"/><Relationship Id="rId4" Type="http://schemas.openxmlformats.org/officeDocument/2006/relationships/image" Target="../media/image2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.png"/><Relationship Id="rId4" Type="http://schemas.openxmlformats.org/officeDocument/2006/relationships/image" Target="../media/image1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png"/><Relationship Id="rId4" Type="http://schemas.openxmlformats.org/officeDocument/2006/relationships/image" Target="../media/image1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g3dbea71a752_0_22" title="CAM 26-27 Slideshow EOY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dbe0c49b13_0_4"/>
          <p:cNvSpPr txBox="1"/>
          <p:nvPr>
            <p:ph type="title"/>
          </p:nvPr>
        </p:nvSpPr>
        <p:spPr>
          <a:xfrm>
            <a:off x="655050" y="470175"/>
            <a:ext cx="7833900" cy="4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9000">
                <a:latin typeface="Raleway Black"/>
                <a:ea typeface="Raleway Black"/>
                <a:cs typeface="Raleway Black"/>
                <a:sym typeface="Raleway Black"/>
              </a:rPr>
              <a:t>2025-2026</a:t>
            </a:r>
            <a:endParaRPr b="0" i="1" sz="9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9000">
                <a:latin typeface="Raleway Black"/>
                <a:ea typeface="Raleway Black"/>
                <a:cs typeface="Raleway Black"/>
                <a:sym typeface="Raleway Black"/>
              </a:rPr>
              <a:t>Scholarship</a:t>
            </a:r>
            <a:endParaRPr b="0" i="1" sz="9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9000">
                <a:latin typeface="Raleway Black"/>
                <a:ea typeface="Raleway Black"/>
                <a:cs typeface="Raleway Black"/>
                <a:sym typeface="Raleway Black"/>
              </a:rPr>
              <a:t>Recipients</a:t>
            </a:r>
            <a:endParaRPr b="0" i="1" sz="9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4000">
              <a:solidFill>
                <a:srgbClr val="A7A7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4000">
              <a:solidFill>
                <a:srgbClr val="A7A7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4000">
              <a:solidFill>
                <a:srgbClr val="A7A7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db8762d1aa_0_13"/>
          <p:cNvSpPr txBox="1"/>
          <p:nvPr>
            <p:ph type="title"/>
          </p:nvPr>
        </p:nvSpPr>
        <p:spPr>
          <a:xfrm>
            <a:off x="655050" y="470175"/>
            <a:ext cx="7833900" cy="4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Sean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Carter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db8762d1aa_0_17"/>
          <p:cNvSpPr txBox="1"/>
          <p:nvPr>
            <p:ph type="title"/>
          </p:nvPr>
        </p:nvSpPr>
        <p:spPr>
          <a:xfrm>
            <a:off x="655050" y="470175"/>
            <a:ext cx="7833900" cy="4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Parker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Christ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db8762d1aa_0_53"/>
          <p:cNvSpPr txBox="1"/>
          <p:nvPr>
            <p:ph type="title"/>
          </p:nvPr>
        </p:nvSpPr>
        <p:spPr>
          <a:xfrm>
            <a:off x="655050" y="470175"/>
            <a:ext cx="7833900" cy="4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Dillon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Crozier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db8762d1aa_0_49"/>
          <p:cNvSpPr txBox="1"/>
          <p:nvPr>
            <p:ph type="title"/>
          </p:nvPr>
        </p:nvSpPr>
        <p:spPr>
          <a:xfrm>
            <a:off x="269125" y="470175"/>
            <a:ext cx="8747100" cy="4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Molly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Fitzpatrick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db8762d1aa_0_45"/>
          <p:cNvSpPr txBox="1"/>
          <p:nvPr>
            <p:ph type="title"/>
          </p:nvPr>
        </p:nvSpPr>
        <p:spPr>
          <a:xfrm>
            <a:off x="655050" y="470175"/>
            <a:ext cx="7833900" cy="4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Nathan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Francis</a:t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db8762d1aa_0_41"/>
          <p:cNvSpPr txBox="1"/>
          <p:nvPr>
            <p:ph type="title"/>
          </p:nvPr>
        </p:nvSpPr>
        <p:spPr>
          <a:xfrm>
            <a:off x="655050" y="470175"/>
            <a:ext cx="7833900" cy="4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Kris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Kafle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b8762d1aa_0_37"/>
          <p:cNvSpPr txBox="1"/>
          <p:nvPr>
            <p:ph type="title"/>
          </p:nvPr>
        </p:nvSpPr>
        <p:spPr>
          <a:xfrm>
            <a:off x="655050" y="470175"/>
            <a:ext cx="7833900" cy="4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Camden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Maddox</a:t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db8762d1aa_0_33"/>
          <p:cNvSpPr txBox="1"/>
          <p:nvPr>
            <p:ph type="title"/>
          </p:nvPr>
        </p:nvSpPr>
        <p:spPr>
          <a:xfrm>
            <a:off x="655050" y="470175"/>
            <a:ext cx="7833900" cy="4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Braden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Nott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b8762d1aa_0_29"/>
          <p:cNvSpPr txBox="1"/>
          <p:nvPr>
            <p:ph type="title"/>
          </p:nvPr>
        </p:nvSpPr>
        <p:spPr>
          <a:xfrm>
            <a:off x="655050" y="470175"/>
            <a:ext cx="7833900" cy="4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Jorge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Ortez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8ac252084e_0_13"/>
          <p:cNvSpPr txBox="1"/>
          <p:nvPr>
            <p:ph type="ctrTitle"/>
          </p:nvPr>
        </p:nvSpPr>
        <p:spPr>
          <a:xfrm>
            <a:off x="3833675" y="1400400"/>
            <a:ext cx="5186100" cy="23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/>
              <a:t>Cypress </a:t>
            </a:r>
            <a:br>
              <a:rPr lang="en" sz="3600"/>
            </a:br>
            <a:r>
              <a:rPr lang="en" sz="3600"/>
              <a:t>Texas A&amp;M University</a:t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/>
              <a:t>Mothers’ Club</a:t>
            </a:r>
            <a:endParaRPr sz="3600"/>
          </a:p>
        </p:txBody>
      </p:sp>
      <p:sp>
        <p:nvSpPr>
          <p:cNvPr id="78" name="Google Shape;78;g28ac252084e_0_13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/>
              <a:t>May 4</a:t>
            </a:r>
            <a:r>
              <a:rPr lang="en" sz="2400"/>
              <a:t>, 2026 General Meeting</a:t>
            </a:r>
            <a:endParaRPr b="1" sz="2400"/>
          </a:p>
        </p:txBody>
      </p:sp>
      <p:pic>
        <p:nvPicPr>
          <p:cNvPr id="79" name="Google Shape;79;g28ac252084e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8350" y="833950"/>
            <a:ext cx="2933652" cy="293365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g28ac252084e_0_13"/>
          <p:cNvSpPr txBox="1"/>
          <p:nvPr/>
        </p:nvSpPr>
        <p:spPr>
          <a:xfrm>
            <a:off x="6282675" y="490175"/>
            <a:ext cx="3081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WiFi: ABCGuestWiFi</a:t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Anteater@11934</a:t>
            </a:r>
            <a:endParaRPr b="0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1" name="Google Shape;81;g28ac252084e_0_13" title="Cypress Aggie Moms Group Page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6800" y="2999700"/>
            <a:ext cx="1514975" cy="151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db8762d1aa_0_25"/>
          <p:cNvSpPr txBox="1"/>
          <p:nvPr>
            <p:ph type="title"/>
          </p:nvPr>
        </p:nvSpPr>
        <p:spPr>
          <a:xfrm>
            <a:off x="655050" y="470175"/>
            <a:ext cx="7833900" cy="4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Shayla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Randle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db8762d1aa_0_21"/>
          <p:cNvSpPr txBox="1"/>
          <p:nvPr>
            <p:ph type="title"/>
          </p:nvPr>
        </p:nvSpPr>
        <p:spPr>
          <a:xfrm>
            <a:off x="655050" y="470175"/>
            <a:ext cx="7833900" cy="4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Tyler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1" lang="en" sz="12000">
                <a:latin typeface="Raleway Black"/>
                <a:ea typeface="Raleway Black"/>
                <a:cs typeface="Raleway Black"/>
                <a:sym typeface="Raleway Black"/>
              </a:rPr>
              <a:t>Wilkes</a:t>
            </a:r>
            <a:endParaRPr b="0" i="1" sz="120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db8762d1aa_0_5"/>
          <p:cNvSpPr txBox="1"/>
          <p:nvPr>
            <p:ph type="title"/>
          </p:nvPr>
        </p:nvSpPr>
        <p:spPr>
          <a:xfrm>
            <a:off x="655050" y="470175"/>
            <a:ext cx="7833900" cy="4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189" name="Google Shape;189;g3db8762d1aa_0_5"/>
          <p:cNvPicPr preferRelativeResize="0"/>
          <p:nvPr/>
        </p:nvPicPr>
        <p:blipFill rotWithShape="1">
          <a:blip r:embed="rId3">
            <a:alphaModFix/>
          </a:blip>
          <a:srcRect b="4209" l="15222" r="15588" t="3498"/>
          <a:stretch/>
        </p:blipFill>
        <p:spPr>
          <a:xfrm>
            <a:off x="2792713" y="198112"/>
            <a:ext cx="3558576" cy="474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db8762d1aa_0_134"/>
          <p:cNvSpPr txBox="1"/>
          <p:nvPr>
            <p:ph type="title"/>
          </p:nvPr>
        </p:nvSpPr>
        <p:spPr>
          <a:xfrm>
            <a:off x="680300" y="124925"/>
            <a:ext cx="4911600" cy="9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300"/>
              <a:t>Bryant Brooks</a:t>
            </a:r>
            <a:endParaRPr sz="4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195" name="Google Shape;195;g3db8762d1aa_0_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73" y="2227875"/>
            <a:ext cx="1961600" cy="286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3db8762d1aa_0_134"/>
          <p:cNvSpPr txBox="1"/>
          <p:nvPr/>
        </p:nvSpPr>
        <p:spPr>
          <a:xfrm>
            <a:off x="2093275" y="1442875"/>
            <a:ext cx="34092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Graduate: 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December 2025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Computer Engineering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Mom: Jenny Brooks</a:t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7" name="Google Shape;197;g3db8762d1aa_0_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3290" y="0"/>
            <a:ext cx="344072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db8762d1aa_0_100"/>
          <p:cNvSpPr txBox="1"/>
          <p:nvPr>
            <p:ph type="title"/>
          </p:nvPr>
        </p:nvSpPr>
        <p:spPr>
          <a:xfrm>
            <a:off x="680300" y="124925"/>
            <a:ext cx="4911600" cy="9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300"/>
              <a:t>Ryan Carter</a:t>
            </a:r>
            <a:endParaRPr sz="4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203" name="Google Shape;203;g3db8762d1aa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73" y="2227875"/>
            <a:ext cx="1961600" cy="286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3db8762d1aa_0_100"/>
          <p:cNvSpPr txBox="1"/>
          <p:nvPr/>
        </p:nvSpPr>
        <p:spPr>
          <a:xfrm>
            <a:off x="2093275" y="1442875"/>
            <a:ext cx="34092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Graduate: 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May 2026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Political Science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Mom: Kimberly Gerrard</a:t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5" name="Google Shape;205;g3db8762d1aa_0_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3313" y="0"/>
            <a:ext cx="34306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db8762d1aa_0_9"/>
          <p:cNvSpPr txBox="1"/>
          <p:nvPr>
            <p:ph type="title"/>
          </p:nvPr>
        </p:nvSpPr>
        <p:spPr>
          <a:xfrm>
            <a:off x="680300" y="124925"/>
            <a:ext cx="4911600" cy="9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300"/>
              <a:t>Camryn Cobb</a:t>
            </a:r>
            <a:endParaRPr sz="4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211" name="Google Shape;211;g3db8762d1aa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73" y="2227875"/>
            <a:ext cx="1961600" cy="286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3db8762d1aa_0_9"/>
          <p:cNvSpPr txBox="1"/>
          <p:nvPr/>
        </p:nvSpPr>
        <p:spPr>
          <a:xfrm>
            <a:off x="2093275" y="1442875"/>
            <a:ext cx="34092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Graduate: 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May 2026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Aerospace Engineering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Mom: Salli </a:t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3" name="Google Shape;213;g3db8762d1aa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4963" y="0"/>
            <a:ext cx="3857627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db8762d1aa_0_81"/>
          <p:cNvSpPr txBox="1"/>
          <p:nvPr>
            <p:ph type="title"/>
          </p:nvPr>
        </p:nvSpPr>
        <p:spPr>
          <a:xfrm>
            <a:off x="680300" y="124925"/>
            <a:ext cx="4911600" cy="9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300"/>
              <a:t>Luke DeLancey</a:t>
            </a:r>
            <a:endParaRPr sz="4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219" name="Google Shape;219;g3db8762d1aa_0_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73" y="2227875"/>
            <a:ext cx="1961600" cy="286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3db8762d1aa_0_81"/>
          <p:cNvSpPr txBox="1"/>
          <p:nvPr/>
        </p:nvSpPr>
        <p:spPr>
          <a:xfrm>
            <a:off x="2093275" y="1442875"/>
            <a:ext cx="34092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Graduate: 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May 2026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Electrical Engineering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Mom: Carrie DeLancey</a:t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1" name="Google Shape;221;g3db8762d1aa_0_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8369" y="0"/>
            <a:ext cx="386566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b8762d1aa_0_141"/>
          <p:cNvSpPr txBox="1"/>
          <p:nvPr>
            <p:ph type="title"/>
          </p:nvPr>
        </p:nvSpPr>
        <p:spPr>
          <a:xfrm>
            <a:off x="680300" y="124925"/>
            <a:ext cx="4911600" cy="9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300"/>
              <a:t>Kyle Dickey</a:t>
            </a:r>
            <a:endParaRPr sz="4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227" name="Google Shape;227;g3db8762d1aa_0_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73" y="2227875"/>
            <a:ext cx="1961600" cy="286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db8762d1aa_0_141"/>
          <p:cNvSpPr txBox="1"/>
          <p:nvPr/>
        </p:nvSpPr>
        <p:spPr>
          <a:xfrm>
            <a:off x="2093275" y="1442875"/>
            <a:ext cx="34092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Graduate: 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May 2026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Ocean Engineering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Mom: Diane Dickey</a:t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9" name="Google Shape;229;g3db8762d1aa_0_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844" y="0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db8762d1aa_0_60"/>
          <p:cNvSpPr txBox="1"/>
          <p:nvPr>
            <p:ph type="title"/>
          </p:nvPr>
        </p:nvSpPr>
        <p:spPr>
          <a:xfrm>
            <a:off x="680300" y="124925"/>
            <a:ext cx="4911600" cy="9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300"/>
              <a:t>Brooke Hensley</a:t>
            </a:r>
            <a:endParaRPr sz="4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235" name="Google Shape;235;g3db8762d1aa_0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73" y="2227875"/>
            <a:ext cx="1961600" cy="286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3db8762d1aa_0_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3860" y="0"/>
            <a:ext cx="351878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3db8762d1aa_0_60"/>
          <p:cNvSpPr txBox="1"/>
          <p:nvPr/>
        </p:nvSpPr>
        <p:spPr>
          <a:xfrm>
            <a:off x="2093275" y="1442875"/>
            <a:ext cx="34092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Graduate: 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May 2026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Kinesiology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Mom: Heidi Hensley</a:t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db8762d1aa_0_107"/>
          <p:cNvSpPr txBox="1"/>
          <p:nvPr>
            <p:ph type="title"/>
          </p:nvPr>
        </p:nvSpPr>
        <p:spPr>
          <a:xfrm>
            <a:off x="680300" y="124925"/>
            <a:ext cx="4911600" cy="9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300"/>
              <a:t>Kaitlyn Keneda</a:t>
            </a:r>
            <a:endParaRPr sz="4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243" name="Google Shape;243;g3db8762d1aa_0_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73" y="2227875"/>
            <a:ext cx="1961600" cy="286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3db8762d1aa_0_107"/>
          <p:cNvSpPr txBox="1"/>
          <p:nvPr/>
        </p:nvSpPr>
        <p:spPr>
          <a:xfrm>
            <a:off x="2093275" y="1442875"/>
            <a:ext cx="34092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Graduate: 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May 2026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Mechanical Engineering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Mom: Tonya Keneda</a:t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5" name="Google Shape;245;g3db8762d1aa_0_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1900" y="651800"/>
            <a:ext cx="3839899" cy="383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0c9eada533_0_26"/>
          <p:cNvSpPr txBox="1"/>
          <p:nvPr>
            <p:ph type="title"/>
          </p:nvPr>
        </p:nvSpPr>
        <p:spPr>
          <a:xfrm>
            <a:off x="1000275" y="224275"/>
            <a:ext cx="8631600" cy="10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Approve Minutes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>
              <a:solidFill>
                <a:srgbClr val="A7A7A7"/>
              </a:solidFill>
            </a:endParaRPr>
          </a:p>
        </p:txBody>
      </p:sp>
      <p:sp>
        <p:nvSpPr>
          <p:cNvPr id="87" name="Google Shape;87;g30c9eada533_0_26"/>
          <p:cNvSpPr txBox="1"/>
          <p:nvPr/>
        </p:nvSpPr>
        <p:spPr>
          <a:xfrm>
            <a:off x="1559175" y="1642900"/>
            <a:ext cx="6438300" cy="20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" sz="3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April</a:t>
            </a:r>
            <a:r>
              <a:rPr b="1" i="0" lang="en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2026</a:t>
            </a:r>
            <a:endParaRPr b="1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sng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https://cypress.aggiemoms.org</a:t>
            </a:r>
            <a:endParaRPr b="1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	Club Meetings &amp; Events</a:t>
            </a:r>
            <a:endParaRPr b="1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	Resources</a:t>
            </a:r>
            <a:endParaRPr b="1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db8762d1aa_0_67"/>
          <p:cNvSpPr txBox="1"/>
          <p:nvPr>
            <p:ph type="title"/>
          </p:nvPr>
        </p:nvSpPr>
        <p:spPr>
          <a:xfrm>
            <a:off x="680300" y="124925"/>
            <a:ext cx="4911600" cy="9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300"/>
              <a:t>Reagan Leitner</a:t>
            </a:r>
            <a:endParaRPr sz="4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251" name="Google Shape;251;g3db8762d1aa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73" y="2227875"/>
            <a:ext cx="1961600" cy="286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3db8762d1aa_0_67"/>
          <p:cNvSpPr txBox="1"/>
          <p:nvPr/>
        </p:nvSpPr>
        <p:spPr>
          <a:xfrm>
            <a:off x="2093275" y="1442875"/>
            <a:ext cx="34092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Graduate: 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May 2026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Forensic &amp; Investigative Sciences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Mom: Marie Leitner</a:t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53" name="Google Shape;253;g3db8762d1aa_0_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7147" y="0"/>
            <a:ext cx="342685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db8762d1aa_0_120"/>
          <p:cNvSpPr txBox="1"/>
          <p:nvPr>
            <p:ph type="title"/>
          </p:nvPr>
        </p:nvSpPr>
        <p:spPr>
          <a:xfrm>
            <a:off x="680300" y="124925"/>
            <a:ext cx="4911600" cy="9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300"/>
              <a:t>Kyle Rich</a:t>
            </a:r>
            <a:endParaRPr sz="4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259" name="Google Shape;259;g3db8762d1aa_0_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73" y="2227875"/>
            <a:ext cx="1961600" cy="286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3db8762d1aa_0_120"/>
          <p:cNvSpPr txBox="1"/>
          <p:nvPr/>
        </p:nvSpPr>
        <p:spPr>
          <a:xfrm>
            <a:off x="2093275" y="1442875"/>
            <a:ext cx="34092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Graduate: 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May 2026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Mechanical Engineering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Mom: Cher Rich</a:t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1" name="Google Shape;261;g3db8762d1aa_0_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0081" y="0"/>
            <a:ext cx="38576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b8762d1aa_0_88"/>
          <p:cNvSpPr txBox="1"/>
          <p:nvPr>
            <p:ph type="title"/>
          </p:nvPr>
        </p:nvSpPr>
        <p:spPr>
          <a:xfrm>
            <a:off x="680300" y="124925"/>
            <a:ext cx="4911600" cy="9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300"/>
              <a:t>Jordan Selby</a:t>
            </a:r>
            <a:endParaRPr sz="4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267" name="Google Shape;267;g3db8762d1aa_0_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73" y="2227875"/>
            <a:ext cx="1961600" cy="286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3db8762d1aa_0_88"/>
          <p:cNvSpPr txBox="1"/>
          <p:nvPr/>
        </p:nvSpPr>
        <p:spPr>
          <a:xfrm>
            <a:off x="2093275" y="1442875"/>
            <a:ext cx="34092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Graduate: 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May 2026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Public Health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Mom: April Selby</a:t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9" name="Google Shape;269;g3db8762d1aa_0_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7675" y="-134575"/>
            <a:ext cx="3552875" cy="532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db8762d1aa_0_74"/>
          <p:cNvSpPr txBox="1"/>
          <p:nvPr>
            <p:ph type="title"/>
          </p:nvPr>
        </p:nvSpPr>
        <p:spPr>
          <a:xfrm>
            <a:off x="680300" y="124925"/>
            <a:ext cx="4911600" cy="9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300"/>
              <a:t>Jacob Shiflett</a:t>
            </a:r>
            <a:endParaRPr sz="4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275" name="Google Shape;275;g3db8762d1aa_0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73" y="2227875"/>
            <a:ext cx="1961600" cy="286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3db8762d1aa_0_74"/>
          <p:cNvSpPr txBox="1"/>
          <p:nvPr/>
        </p:nvSpPr>
        <p:spPr>
          <a:xfrm>
            <a:off x="2093275" y="1442875"/>
            <a:ext cx="34092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Graduate: 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May 2026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Petroleum Engineering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Mom: Kerry Shiflett</a:t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7" name="Google Shape;277;g3db8762d1aa_0_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2311" y="0"/>
            <a:ext cx="343167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dbbeb64b22_2_0"/>
          <p:cNvSpPr txBox="1"/>
          <p:nvPr>
            <p:ph type="title"/>
          </p:nvPr>
        </p:nvSpPr>
        <p:spPr>
          <a:xfrm>
            <a:off x="680300" y="124925"/>
            <a:ext cx="4911600" cy="9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300"/>
              <a:t>Jackson Swoboda</a:t>
            </a:r>
            <a:endParaRPr sz="4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283" name="Google Shape;283;g3dbbeb64b22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73" y="2227875"/>
            <a:ext cx="1961600" cy="286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3dbbeb64b22_2_0"/>
          <p:cNvSpPr txBox="1"/>
          <p:nvPr/>
        </p:nvSpPr>
        <p:spPr>
          <a:xfrm>
            <a:off x="2093275" y="1442875"/>
            <a:ext cx="34092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Graduate: 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May 2026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Zoology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Mom: Julie Swoboda</a:t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5" name="Google Shape;285;g3dbbeb64b22_2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844" y="0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db8762d1aa_0_158"/>
          <p:cNvSpPr txBox="1"/>
          <p:nvPr>
            <p:ph type="title"/>
          </p:nvPr>
        </p:nvSpPr>
        <p:spPr>
          <a:xfrm>
            <a:off x="680300" y="124925"/>
            <a:ext cx="4911600" cy="9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300"/>
              <a:t>Alexis Womack</a:t>
            </a:r>
            <a:endParaRPr sz="4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291" name="Google Shape;291;g3db8762d1aa_0_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73" y="2227875"/>
            <a:ext cx="1961600" cy="286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3db8762d1aa_0_158"/>
          <p:cNvSpPr txBox="1"/>
          <p:nvPr/>
        </p:nvSpPr>
        <p:spPr>
          <a:xfrm>
            <a:off x="2093275" y="1442875"/>
            <a:ext cx="34092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Graduate: 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May 2026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Education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Mom: Robin Womack</a:t>
            </a:r>
            <a:endParaRPr b="1"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3" name="Google Shape;293;g3db8762d1aa_0_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844" y="0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db8762d1aa_0_151"/>
          <p:cNvSpPr txBox="1"/>
          <p:nvPr>
            <p:ph type="title"/>
          </p:nvPr>
        </p:nvSpPr>
        <p:spPr>
          <a:xfrm>
            <a:off x="655050" y="1111550"/>
            <a:ext cx="8364300" cy="3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/>
              <a:t>June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/>
              <a:t>		</a:t>
            </a:r>
            <a:r>
              <a:rPr lang="en" sz="2800"/>
              <a:t>Thurs, June 4 - Paint ‘n’ Sip</a:t>
            </a:r>
            <a:endParaRPr sz="2800"/>
          </a:p>
          <a:p>
            <a:pPr indent="0" lvl="0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800"/>
              <a:t>-</a:t>
            </a:r>
            <a:r>
              <a:rPr lang="en" sz="2800"/>
              <a:t>Frio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800"/>
              <a:t>		Wed, June 10 - Lunch</a:t>
            </a:r>
            <a:br>
              <a:rPr lang="en" sz="2800"/>
            </a:br>
            <a:r>
              <a:rPr lang="en" sz="2800"/>
              <a:t>									-The Bake Shoppe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800"/>
              <a:t>		Tues, June 16 - Dinner</a:t>
            </a:r>
            <a:endParaRPr sz="2800"/>
          </a:p>
          <a:p>
            <a:pPr indent="457200" lvl="0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800"/>
              <a:t>-TBD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sp>
        <p:nvSpPr>
          <p:cNvPr id="299" name="Google Shape;299;g3db8762d1aa_0_151"/>
          <p:cNvSpPr txBox="1"/>
          <p:nvPr>
            <p:ph type="title"/>
          </p:nvPr>
        </p:nvSpPr>
        <p:spPr>
          <a:xfrm>
            <a:off x="1000275" y="224275"/>
            <a:ext cx="8631600" cy="7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/>
              <a:t>Summer Socials</a:t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dbe452cc4b_0_1"/>
          <p:cNvSpPr txBox="1"/>
          <p:nvPr>
            <p:ph type="title"/>
          </p:nvPr>
        </p:nvSpPr>
        <p:spPr>
          <a:xfrm>
            <a:off x="655050" y="1111550"/>
            <a:ext cx="8364300" cy="3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/>
              <a:t>July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/>
              <a:t>		</a:t>
            </a:r>
            <a:r>
              <a:rPr lang="en" sz="2800"/>
              <a:t>Wed, July 8 - Lunch</a:t>
            </a:r>
            <a:br>
              <a:rPr lang="en" sz="2800"/>
            </a:br>
            <a:r>
              <a:rPr lang="en" sz="2800"/>
              <a:t>									-Local Table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200"/>
          </a:p>
          <a:p>
            <a:pPr indent="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800"/>
              <a:t>Sat, July 18</a:t>
            </a:r>
            <a:r>
              <a:rPr lang="en" sz="2800"/>
              <a:t> - Howdy Party</a:t>
            </a:r>
            <a:endParaRPr sz="2800"/>
          </a:p>
          <a:p>
            <a:pPr indent="0" lvl="0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800"/>
              <a:t>-ABC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800"/>
              <a:t>		Thurs, July 30 - Dinner</a:t>
            </a:r>
            <a:endParaRPr sz="2800"/>
          </a:p>
          <a:p>
            <a:pPr indent="457200" lvl="0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800"/>
              <a:t>-D’Vine Wine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sp>
        <p:nvSpPr>
          <p:cNvPr id="305" name="Google Shape;305;g3dbe452cc4b_0_1"/>
          <p:cNvSpPr txBox="1"/>
          <p:nvPr>
            <p:ph type="title"/>
          </p:nvPr>
        </p:nvSpPr>
        <p:spPr>
          <a:xfrm>
            <a:off x="1000275" y="224275"/>
            <a:ext cx="8631600" cy="7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/>
              <a:t>Summer Socials</a:t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dbe452cc4b_0_11"/>
          <p:cNvSpPr txBox="1"/>
          <p:nvPr>
            <p:ph type="title"/>
          </p:nvPr>
        </p:nvSpPr>
        <p:spPr>
          <a:xfrm>
            <a:off x="655050" y="1111550"/>
            <a:ext cx="8364300" cy="3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/>
              <a:t>August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/>
              <a:t>		</a:t>
            </a:r>
            <a:r>
              <a:rPr lang="en" sz="2800"/>
              <a:t>Tues</a:t>
            </a:r>
            <a:r>
              <a:rPr lang="en" sz="2800"/>
              <a:t>, Aug 4 - Cooking Class														-Cookin’ with Kim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200"/>
          </a:p>
          <a:p>
            <a:pPr indent="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800"/>
              <a:t>Wed</a:t>
            </a:r>
            <a:r>
              <a:rPr lang="en" sz="2800"/>
              <a:t>, Aug 12 - Lunch</a:t>
            </a:r>
            <a:endParaRPr sz="2800"/>
          </a:p>
          <a:p>
            <a:pPr indent="0" lvl="0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800"/>
              <a:t>-The Farmer’s Table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800"/>
              <a:t>		</a:t>
            </a:r>
            <a:r>
              <a:rPr lang="en" sz="2800"/>
              <a:t>Mon</a:t>
            </a:r>
            <a:r>
              <a:rPr lang="en" sz="2800"/>
              <a:t>, Aug 24 - First Day of Class</a:t>
            </a:r>
            <a:endParaRPr sz="2800"/>
          </a:p>
          <a:p>
            <a:pPr indent="457200" lvl="0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800"/>
              <a:t>-LaViva Cantina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sp>
        <p:nvSpPr>
          <p:cNvPr id="311" name="Google Shape;311;g3dbe452cc4b_0_11"/>
          <p:cNvSpPr txBox="1"/>
          <p:nvPr>
            <p:ph type="title"/>
          </p:nvPr>
        </p:nvSpPr>
        <p:spPr>
          <a:xfrm>
            <a:off x="1000275" y="224275"/>
            <a:ext cx="8631600" cy="7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/>
              <a:t>Summer Socials</a:t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dc1ceadb74_0_1"/>
          <p:cNvSpPr txBox="1"/>
          <p:nvPr/>
        </p:nvSpPr>
        <p:spPr>
          <a:xfrm>
            <a:off x="1412975" y="1614825"/>
            <a:ext cx="57342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lang="en" sz="5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2026-2027</a:t>
            </a:r>
            <a:endParaRPr b="1" sz="5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5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Board </a:t>
            </a:r>
            <a:r>
              <a:rPr b="1" lang="en" sz="5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Induction</a:t>
            </a:r>
            <a:endParaRPr b="1" i="0" sz="50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ba9faeb4ca_0_68"/>
          <p:cNvSpPr txBox="1"/>
          <p:nvPr/>
        </p:nvSpPr>
        <p:spPr>
          <a:xfrm>
            <a:off x="1412975" y="1614825"/>
            <a:ext cx="5734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5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Board Reports</a:t>
            </a:r>
            <a:endParaRPr b="1" i="0" sz="50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b69f646ac2_0_0"/>
          <p:cNvSpPr txBox="1"/>
          <p:nvPr>
            <p:ph type="title"/>
          </p:nvPr>
        </p:nvSpPr>
        <p:spPr>
          <a:xfrm>
            <a:off x="309750" y="232425"/>
            <a:ext cx="8524500" cy="45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500"/>
              <a:t>UPCOMING MEETINGS</a:t>
            </a:r>
            <a:r>
              <a:rPr lang="en" sz="3400"/>
              <a:t>			</a:t>
            </a:r>
            <a:endParaRPr sz="3400"/>
          </a:p>
          <a:p>
            <a:pPr indent="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5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4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400"/>
              <a:t>September 14</a:t>
            </a:r>
            <a:r>
              <a:rPr lang="en" sz="2700"/>
              <a:t> - First Meeting</a:t>
            </a:r>
            <a:endParaRPr sz="27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700"/>
              <a:t>	2026 - 2027 </a:t>
            </a:r>
            <a:endParaRPr sz="27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7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t/>
            </a:r>
            <a:endParaRPr b="0"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"/>
          <p:cNvSpPr txBox="1"/>
          <p:nvPr>
            <p:ph type="title"/>
          </p:nvPr>
        </p:nvSpPr>
        <p:spPr>
          <a:xfrm>
            <a:off x="493525" y="712150"/>
            <a:ext cx="8421000" cy="42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/>
              <a:t>AGGIES SHARE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400"/>
              <a:t>Good Bull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400"/>
              <a:t>Prayer Requests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400"/>
              <a:t>Mom Brags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pic>
        <p:nvPicPr>
          <p:cNvPr id="327" name="Google Shape;327;p5"/>
          <p:cNvPicPr preferRelativeResize="0"/>
          <p:nvPr/>
        </p:nvPicPr>
        <p:blipFill rotWithShape="1">
          <a:blip r:embed="rId3">
            <a:alphaModFix/>
          </a:blip>
          <a:srcRect b="0" l="20327" r="17202" t="0"/>
          <a:stretch/>
        </p:blipFill>
        <p:spPr>
          <a:xfrm>
            <a:off x="4156675" y="712138"/>
            <a:ext cx="4217026" cy="37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1"/>
          <p:cNvSpPr txBox="1"/>
          <p:nvPr>
            <p:ph type="title"/>
          </p:nvPr>
        </p:nvSpPr>
        <p:spPr>
          <a:xfrm>
            <a:off x="290800" y="511650"/>
            <a:ext cx="8631600" cy="2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Until July ….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/>
              <a:t>Federation of Texas A&amp;M Mothers’ Clubs Facebook Group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/>
              <a:t>Texas Aggie Mom’s Boutique on Facebook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/>
              <a:t>Group Picture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g38c474b6942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9599" y="137163"/>
            <a:ext cx="5584800" cy="486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dbe0c49b13_0_0"/>
          <p:cNvSpPr txBox="1"/>
          <p:nvPr>
            <p:ph type="title"/>
          </p:nvPr>
        </p:nvSpPr>
        <p:spPr>
          <a:xfrm>
            <a:off x="655050" y="1165975"/>
            <a:ext cx="7833900" cy="38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2200">
                <a:latin typeface="Raleway Black"/>
                <a:ea typeface="Raleway Black"/>
                <a:cs typeface="Raleway Black"/>
                <a:sym typeface="Raleway Black"/>
              </a:rPr>
              <a:t>26-27</a:t>
            </a:r>
            <a:r>
              <a:rPr b="0" lang="en" sz="2200"/>
              <a:t> Membership Drive Now Open</a:t>
            </a:r>
            <a:endParaRPr b="0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2200"/>
              <a:t>		-</a:t>
            </a:r>
            <a:r>
              <a:rPr b="0" lang="en" sz="2200">
                <a:latin typeface="Raleway Black"/>
                <a:ea typeface="Raleway Black"/>
                <a:cs typeface="Raleway Black"/>
                <a:sym typeface="Raleway Black"/>
              </a:rPr>
              <a:t>54</a:t>
            </a:r>
            <a:r>
              <a:rPr b="0" lang="en" sz="2200"/>
              <a:t> Currently Registered</a:t>
            </a:r>
            <a:endParaRPr b="0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2200"/>
              <a:t>Past Membership Counts</a:t>
            </a:r>
            <a:endParaRPr b="0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2200"/>
              <a:t>	25/26	</a:t>
            </a:r>
            <a:r>
              <a:rPr b="0" lang="en" sz="2200">
                <a:latin typeface="Raleway Black"/>
                <a:ea typeface="Raleway Black"/>
                <a:cs typeface="Raleway Black"/>
                <a:sym typeface="Raleway Black"/>
              </a:rPr>
              <a:t>167 </a:t>
            </a:r>
            <a:endParaRPr b="0" sz="22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2200"/>
              <a:t>	24/25	</a:t>
            </a:r>
            <a:r>
              <a:rPr b="0" lang="en" sz="2200">
                <a:latin typeface="Raleway Black"/>
                <a:ea typeface="Raleway Black"/>
                <a:cs typeface="Raleway Black"/>
                <a:sym typeface="Raleway Black"/>
              </a:rPr>
              <a:t>125</a:t>
            </a:r>
            <a:endParaRPr b="0" sz="22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2200"/>
              <a:t>	23/24	</a:t>
            </a:r>
            <a:r>
              <a:rPr b="0" lang="en" sz="2200">
                <a:latin typeface="Raleway Black"/>
                <a:ea typeface="Raleway Black"/>
                <a:cs typeface="Raleway Black"/>
                <a:sym typeface="Raleway Black"/>
              </a:rPr>
              <a:t>49</a:t>
            </a:r>
            <a:endParaRPr b="0" sz="22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5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2200"/>
              <a:t>Moms of TAMU College Station, Galveston, &amp; McAllen, Blinn TEAM/TEAB &amp; Engineering Academies</a:t>
            </a:r>
            <a:endParaRPr b="0"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4000">
              <a:solidFill>
                <a:srgbClr val="A7A7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4000">
              <a:solidFill>
                <a:srgbClr val="A7A7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4000">
              <a:solidFill>
                <a:srgbClr val="A7A7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sp>
        <p:nvSpPr>
          <p:cNvPr id="98" name="Google Shape;98;g3dbe0c49b13_0_0"/>
          <p:cNvSpPr txBox="1"/>
          <p:nvPr>
            <p:ph type="title"/>
          </p:nvPr>
        </p:nvSpPr>
        <p:spPr>
          <a:xfrm>
            <a:off x="1000275" y="224275"/>
            <a:ext cx="86316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/>
              <a:t>Membership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>
              <a:solidFill>
                <a:srgbClr val="A7A7A7"/>
              </a:solidFill>
            </a:endParaRPr>
          </a:p>
        </p:txBody>
      </p:sp>
      <p:pic>
        <p:nvPicPr>
          <p:cNvPr id="99" name="Google Shape;99;g3dbe0c49b13_0_0" title="qr-code (8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7875" y="959275"/>
            <a:ext cx="2968475" cy="296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dbea71a752_0_10"/>
          <p:cNvSpPr txBox="1"/>
          <p:nvPr>
            <p:ph type="title"/>
          </p:nvPr>
        </p:nvSpPr>
        <p:spPr>
          <a:xfrm>
            <a:off x="655050" y="1165975"/>
            <a:ext cx="7833900" cy="38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2200"/>
              <a:t>Recognizes members with 4 consecutive years of service</a:t>
            </a:r>
            <a:endParaRPr b="0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2200"/>
              <a:t>Inaugural Class will be honored in May 2027</a:t>
            </a:r>
            <a:endParaRPr b="0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1400">
                <a:latin typeface="Raleway Black"/>
                <a:ea typeface="Raleway Black"/>
                <a:cs typeface="Raleway Black"/>
                <a:sym typeface="Raleway Black"/>
              </a:rPr>
              <a:t>Eligible Members:</a:t>
            </a:r>
            <a:endParaRPr b="0" sz="1400"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1400"/>
              <a:t>Amy Bennett			Elizabeth Farrell			Amy Wilkes</a:t>
            </a:r>
            <a:endParaRPr b="0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1400"/>
              <a:t>Tonya Keneda			Heather LaFleur			Michelle Sutherland</a:t>
            </a:r>
            <a:endParaRPr b="0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1400"/>
              <a:t>Jessi Merlo			Kellyann Nelsen			Rachel Roffall</a:t>
            </a:r>
            <a:endParaRPr b="0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1400"/>
              <a:t>Jenny Brooks			Joyce Chiasson			Carrie DeLancey</a:t>
            </a:r>
            <a:endParaRPr b="0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1400"/>
              <a:t>Pepper Edwards			Kimberly Gerrard		Kathy Grahmann</a:t>
            </a:r>
            <a:endParaRPr b="0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1400"/>
              <a:t>Jacque Hardy			Heidi Hensley			Deanna Hicks</a:t>
            </a:r>
            <a:endParaRPr b="0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1400"/>
              <a:t>Lisa Lee				Krista Liller				Kelli Maddox</a:t>
            </a:r>
            <a:endParaRPr b="0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1400"/>
              <a:t>Maryann Mason			Kirsten McFarland		Comfort Miller</a:t>
            </a:r>
            <a:endParaRPr b="0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1400"/>
              <a:t>Carey Roberton			April Selby				Julie Swoboda		</a:t>
            </a:r>
            <a:endParaRPr b="0" sz="1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4000">
              <a:solidFill>
                <a:srgbClr val="A7A7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4000">
              <a:solidFill>
                <a:srgbClr val="A7A7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4000">
              <a:solidFill>
                <a:srgbClr val="A7A7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sp>
        <p:nvSpPr>
          <p:cNvPr id="105" name="Google Shape;105;g3dbea71a752_0_10"/>
          <p:cNvSpPr txBox="1"/>
          <p:nvPr>
            <p:ph type="title"/>
          </p:nvPr>
        </p:nvSpPr>
        <p:spPr>
          <a:xfrm>
            <a:off x="1000275" y="224275"/>
            <a:ext cx="86316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/>
              <a:t>Maroon Legacy Circle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>
              <a:solidFill>
                <a:srgbClr val="A7A7A7"/>
              </a:solidFill>
            </a:endParaRPr>
          </a:p>
        </p:txBody>
      </p:sp>
      <p:pic>
        <p:nvPicPr>
          <p:cNvPr id="106" name="Google Shape;106;g3dbea71a752_0_10" title="qr-code (8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5050" y="3201725"/>
            <a:ext cx="1765600" cy="176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d06a3beb5c_1_5"/>
          <p:cNvSpPr txBox="1"/>
          <p:nvPr>
            <p:ph type="title"/>
          </p:nvPr>
        </p:nvSpPr>
        <p:spPr>
          <a:xfrm>
            <a:off x="619000" y="201850"/>
            <a:ext cx="8631600" cy="10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Fundraising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>
              <a:solidFill>
                <a:srgbClr val="A7A7A7"/>
              </a:solidFill>
            </a:endParaRPr>
          </a:p>
        </p:txBody>
      </p:sp>
      <p:graphicFrame>
        <p:nvGraphicFramePr>
          <p:cNvPr id="112" name="Google Shape;112;g3d06a3beb5c_1_5"/>
          <p:cNvGraphicFramePr/>
          <p:nvPr/>
        </p:nvGraphicFramePr>
        <p:xfrm>
          <a:off x="4410400" y="201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{6FCA5509-F842-4A5D-A4C0-CEBE5454ED19}</a:tableStyleId>
              </a:tblPr>
              <a:tblGrid>
                <a:gridCol w="1743075"/>
                <a:gridCol w="952500"/>
                <a:gridCol w="952500"/>
              </a:tblGrid>
              <a:tr h="264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solidFill>
                            <a:schemeClr val="dk2"/>
                          </a:solidFill>
                        </a:rPr>
                        <a:t>Profit</a:t>
                      </a:r>
                      <a:endParaRPr b="1"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0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Tshirt sales w/CC Creations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Aug 25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$171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0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Angela Decorates profit share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July 25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$190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0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Kendra Scott profit share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Sep 25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$33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0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Pumpkin Bread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Nov 25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$26</a:t>
                      </a:r>
                      <a:r>
                        <a:rPr lang="en" sz="1000">
                          <a:solidFill>
                            <a:schemeClr val="dk2"/>
                          </a:solidFill>
                        </a:rPr>
                        <a:t>1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0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Sweatshirts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Nov 25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$256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0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Ornaments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Dec 25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$279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0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Capps 3D profit share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Dec 25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$102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0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Candles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Dec 25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$145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0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Boutique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Fall 25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$1,</a:t>
                      </a:r>
                      <a:r>
                        <a:rPr lang="en" sz="1000">
                          <a:solidFill>
                            <a:schemeClr val="dk2"/>
                          </a:solidFill>
                        </a:rPr>
                        <a:t>018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0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Goody Bags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Oct 25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$1,295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0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Pampered Chef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Nov 25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$186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0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Big Hearts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Jan 25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$</a:t>
                      </a:r>
                      <a:r>
                        <a:rPr lang="en" sz="1000">
                          <a:solidFill>
                            <a:schemeClr val="dk2"/>
                          </a:solidFill>
                        </a:rPr>
                        <a:t>9,000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0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Munchoes Apples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Feb 25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$486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0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12 Fires Winery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Feb 25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$152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0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</a:rPr>
                        <a:t>Family Weekend</a:t>
                      </a: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 Boutique 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Apr 25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$3,</a:t>
                      </a:r>
                      <a:r>
                        <a:rPr lang="en" sz="1000">
                          <a:solidFill>
                            <a:schemeClr val="dk2"/>
                          </a:solidFill>
                        </a:rPr>
                        <a:t>000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64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Goody Bags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Apr 25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</a:rPr>
                        <a:t>$</a:t>
                      </a:r>
                      <a:r>
                        <a:rPr lang="en" sz="1000">
                          <a:solidFill>
                            <a:schemeClr val="dk2"/>
                          </a:solidFill>
                        </a:rPr>
                        <a:t>1,317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64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Wildflyer Mead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Apr 25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0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May Silent Auction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chemeClr val="dk2"/>
                          </a:solidFill>
                        </a:rPr>
                        <a:t>May 25</a:t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64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chemeClr val="dk2"/>
                          </a:solidFill>
                        </a:rPr>
                        <a:t>$1</a:t>
                      </a:r>
                      <a:r>
                        <a:rPr b="1" lang="en">
                          <a:solidFill>
                            <a:schemeClr val="dk2"/>
                          </a:solidFill>
                        </a:rPr>
                        <a:t>7</a:t>
                      </a:r>
                      <a:r>
                        <a:rPr b="1" lang="en" sz="1400" u="none" cap="none" strike="noStrike">
                          <a:solidFill>
                            <a:schemeClr val="dk2"/>
                          </a:solidFill>
                        </a:rPr>
                        <a:t>,</a:t>
                      </a:r>
                      <a:r>
                        <a:rPr b="1" lang="en">
                          <a:solidFill>
                            <a:schemeClr val="dk2"/>
                          </a:solidFill>
                        </a:rPr>
                        <a:t>891</a:t>
                      </a:r>
                      <a:endParaRPr b="1" sz="14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b692a3b366_0_13"/>
          <p:cNvPicPr preferRelativeResize="0"/>
          <p:nvPr/>
        </p:nvPicPr>
        <p:blipFill rotWithShape="1">
          <a:blip r:embed="rId3">
            <a:alphaModFix/>
          </a:blip>
          <a:srcRect b="0" l="0" r="0" t="1078"/>
          <a:stretch/>
        </p:blipFill>
        <p:spPr>
          <a:xfrm>
            <a:off x="1676446" y="0"/>
            <a:ext cx="567838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0000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dbea71a752_0_0"/>
          <p:cNvSpPr txBox="1"/>
          <p:nvPr>
            <p:ph type="title"/>
          </p:nvPr>
        </p:nvSpPr>
        <p:spPr>
          <a:xfrm>
            <a:off x="655050" y="1165975"/>
            <a:ext cx="7833900" cy="38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2200"/>
              <a:t>Whereas Net Income is $21,796, $6,000 donation to endowment and $11,000 in scholarships leaves $4,796 for the year, and given our mission of supporting students at Texas A&amp;M, I move that we donate a total of $2,750 to the following organizations:</a:t>
            </a:r>
            <a:endParaRPr b="0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2400"/>
              <a:t>–</a:t>
            </a:r>
            <a:r>
              <a:rPr b="0" lang="en" sz="2400">
                <a:latin typeface="Raleway Black"/>
                <a:ea typeface="Raleway Black"/>
                <a:cs typeface="Raleway Black"/>
                <a:sym typeface="Raleway Black"/>
              </a:rPr>
              <a:t>Traditions Council</a:t>
            </a:r>
            <a:r>
              <a:rPr b="0" lang="en" sz="2400"/>
              <a:t> $350	–</a:t>
            </a:r>
            <a:r>
              <a:rPr b="0" lang="en" sz="2400">
                <a:latin typeface="Raleway Black"/>
                <a:ea typeface="Raleway Black"/>
                <a:cs typeface="Raleway Black"/>
                <a:sym typeface="Raleway Black"/>
              </a:rPr>
              <a:t>Association</a:t>
            </a:r>
            <a:r>
              <a:rPr b="0" lang="en" sz="2400"/>
              <a:t>  $350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2400"/>
              <a:t>–</a:t>
            </a:r>
            <a:r>
              <a:rPr b="0" lang="en" sz="2400">
                <a:latin typeface="Raleway Black"/>
                <a:ea typeface="Raleway Black"/>
                <a:cs typeface="Raleway Black"/>
                <a:sym typeface="Raleway Black"/>
              </a:rPr>
              <a:t>SARC</a:t>
            </a:r>
            <a:r>
              <a:rPr b="0" lang="en" sz="2400"/>
              <a:t> $350						–</a:t>
            </a:r>
            <a:r>
              <a:rPr b="0" lang="en" sz="2400">
                <a:latin typeface="Raleway Black"/>
                <a:ea typeface="Raleway Black"/>
                <a:cs typeface="Raleway Black"/>
                <a:sym typeface="Raleway Black"/>
              </a:rPr>
              <a:t>AchieveMates</a:t>
            </a:r>
            <a:r>
              <a:rPr b="0" lang="en" sz="2400"/>
              <a:t> $350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2400"/>
              <a:t>–</a:t>
            </a:r>
            <a:r>
              <a:rPr b="0" lang="en" sz="2400">
                <a:latin typeface="Raleway Black"/>
                <a:ea typeface="Raleway Black"/>
                <a:cs typeface="Raleway Black"/>
                <a:sym typeface="Raleway Black"/>
              </a:rPr>
              <a:t>TAMU Band</a:t>
            </a:r>
            <a:r>
              <a:rPr b="0" lang="en" sz="2400"/>
              <a:t> $350				–</a:t>
            </a:r>
            <a:r>
              <a:rPr b="0" lang="en" sz="2400">
                <a:latin typeface="Raleway Black"/>
                <a:ea typeface="Raleway Black"/>
                <a:cs typeface="Raleway Black"/>
                <a:sym typeface="Raleway Black"/>
              </a:rPr>
              <a:t>Career Closet</a:t>
            </a:r>
            <a:r>
              <a:rPr b="0" lang="en" sz="2400"/>
              <a:t> $350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" sz="2400"/>
              <a:t>–</a:t>
            </a:r>
            <a:r>
              <a:rPr b="0" lang="en" sz="2400">
                <a:latin typeface="Raleway Black"/>
                <a:ea typeface="Raleway Black"/>
                <a:cs typeface="Raleway Black"/>
                <a:sym typeface="Raleway Black"/>
              </a:rPr>
              <a:t>Career Center</a:t>
            </a:r>
            <a:r>
              <a:rPr b="0" lang="en" sz="2400"/>
              <a:t> $300			–</a:t>
            </a:r>
            <a:r>
              <a:rPr b="0" lang="en" sz="2400">
                <a:latin typeface="Raleway Black"/>
                <a:ea typeface="Raleway Black"/>
                <a:cs typeface="Raleway Black"/>
                <a:sym typeface="Raleway Black"/>
              </a:rPr>
              <a:t>Patriot Paws</a:t>
            </a:r>
            <a:r>
              <a:rPr b="0" lang="en" sz="2400"/>
              <a:t> $350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4000">
              <a:solidFill>
                <a:srgbClr val="A7A7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4000">
              <a:solidFill>
                <a:srgbClr val="A7A7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4000">
              <a:solidFill>
                <a:srgbClr val="A7A7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000">
              <a:solidFill>
                <a:srgbClr val="A7A7A7"/>
              </a:solidFill>
            </a:endParaRPr>
          </a:p>
        </p:txBody>
      </p:sp>
      <p:sp>
        <p:nvSpPr>
          <p:cNvPr id="123" name="Google Shape;123;g3dbea71a752_0_0"/>
          <p:cNvSpPr txBox="1"/>
          <p:nvPr>
            <p:ph type="title"/>
          </p:nvPr>
        </p:nvSpPr>
        <p:spPr>
          <a:xfrm>
            <a:off x="1000275" y="224275"/>
            <a:ext cx="86316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/>
              <a:t>Motion to Donate to Student Orgs</a:t>
            </a:r>
            <a:endParaRPr sz="3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>
              <a:solidFill>
                <a:srgbClr val="A7A7A7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